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9"/>
  </p:notesMasterIdLst>
  <p:sldIdLst>
    <p:sldId id="288" r:id="rId2"/>
    <p:sldId id="258" r:id="rId3"/>
    <p:sldId id="300" r:id="rId4"/>
    <p:sldId id="303" r:id="rId5"/>
    <p:sldId id="289" r:id="rId6"/>
    <p:sldId id="291" r:id="rId7"/>
    <p:sldId id="290" r:id="rId8"/>
    <p:sldId id="260" r:id="rId9"/>
    <p:sldId id="263" r:id="rId10"/>
    <p:sldId id="304" r:id="rId11"/>
    <p:sldId id="305" r:id="rId12"/>
    <p:sldId id="306" r:id="rId13"/>
    <p:sldId id="296" r:id="rId14"/>
    <p:sldId id="295" r:id="rId15"/>
    <p:sldId id="302" r:id="rId16"/>
    <p:sldId id="301" r:id="rId17"/>
    <p:sldId id="307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0B0B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03" autoAdjust="0"/>
  </p:normalViewPr>
  <p:slideViewPr>
    <p:cSldViewPr>
      <p:cViewPr varScale="1">
        <p:scale>
          <a:sx n="46" d="100"/>
          <a:sy n="46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3D9B3F-52C3-456F-A00E-C9E6674829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1424F-B6A1-4FEF-9C78-F0A30AFA264B}" type="slidenum">
              <a:rPr lang="en-US"/>
              <a:pPr/>
              <a:t>1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Play the Credo for Support prior to starting the slideshow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92E90-FD67-4A5D-906D-8B7E0389C90F}" type="slidenum">
              <a:rPr lang="en-US"/>
              <a:pPr/>
              <a:t>16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Return on Investment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699BE-6259-4E85-B1E8-C0E57BE808C0}" type="slidenum">
              <a:rPr lang="en-US"/>
              <a:pPr/>
              <a:t>2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3813" y="149225"/>
            <a:ext cx="4344987" cy="32575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680" y="3562007"/>
            <a:ext cx="6543040" cy="519855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75F27-BA63-4873-AC59-ABD24AC565FA}" type="slidenum">
              <a:rPr lang="en-US"/>
              <a:pPr/>
              <a:t>3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Valerie’s Section + story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29B0C-9ECB-4F18-A6E1-8287FEF47C0E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story to demonstrate how behavior became irrelevant, inefficient and ineffective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4C2A8-323C-4F76-8C74-D0D66F55D13B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Christina’s Section + Story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981BB-9DE9-48B6-97EE-0ACA02A91129}" type="slidenum">
              <a:rPr lang="en-US"/>
              <a:pPr/>
              <a:t>9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219075"/>
            <a:ext cx="4648200" cy="348615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4158" y="3807328"/>
            <a:ext cx="6072434" cy="5196946"/>
          </a:xfrm>
        </p:spPr>
        <p:txBody>
          <a:bodyPr/>
          <a:lstStyle/>
          <a:p>
            <a:r>
              <a:rPr lang="en-US"/>
              <a:t>Educational opportunities at the initial orientation and continued team trainings and continued trainings to develop key personnel</a:t>
            </a:r>
          </a:p>
          <a:p>
            <a:pPr>
              <a:buFontTx/>
              <a:buChar char="•"/>
            </a:pPr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336AD-BC66-4EC1-B597-3852D1A49BDC}" type="slidenum">
              <a:rPr lang="en-US"/>
              <a:pPr/>
              <a:t>10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Higdon’s Section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15E6C-F996-4AD3-A606-F5CE27C21454}" type="slidenum">
              <a:rPr lang="en-US"/>
              <a:pPr/>
              <a:t>13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Bill’s Section + Story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D9B3F-52C3-456F-A00E-C9E6674829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3B280-370E-4E85-8FC0-FFE0764AD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E089B-EBE2-49A5-8474-779E422E2E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A7337-9B8E-45B2-8C31-A82833536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40082E-F1BA-4CEE-A635-DD3A328C3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A79D-7D1F-4E58-A904-FC25F4D45C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A2B95-3531-4FBA-AE4A-17CEC76B5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020D1-E6A4-4DB9-868A-1D19DEFCD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841AD-DD6E-4390-BC8C-04E542A5D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4CDB0-B66A-48E9-9FF2-BC5FE8B7C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9AD2D-F37F-45A0-92F9-2BF439256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1303C-058B-4FF0-B2DB-9A8165F23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24D48-F099-4DC3-BB8A-4B890697B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BEA2B00-4D56-4AA2-98B2-1C61E80FE2E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Polk County Positive Behavior Support (PBS) </a:t>
            </a:r>
            <a:r>
              <a:rPr lang="en-US" sz="4000" dirty="0" smtClean="0"/>
              <a:t>Network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05000"/>
            <a:ext cx="8839200" cy="1470025"/>
          </a:xfrm>
        </p:spPr>
        <p:txBody>
          <a:bodyPr/>
          <a:lstStyle/>
          <a:p>
            <a:r>
              <a:rPr lang="en-US" sz="5000"/>
              <a:t>Where Do We Want to Be?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038600"/>
            <a:ext cx="7848600" cy="1981200"/>
          </a:xfrm>
          <a:noFill/>
          <a:ln w="76200" cmpd="tri">
            <a:solidFill>
              <a:schemeClr val="bg2"/>
            </a:solidFill>
          </a:ln>
        </p:spPr>
        <p:txBody>
          <a:bodyPr anchor="ctr" anchorCtr="1"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* * * * * 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Here’s the vision.  </a:t>
            </a:r>
          </a:p>
          <a:p>
            <a:pPr>
              <a:spcBef>
                <a:spcPct val="4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* * * *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PBS Framework </a:t>
            </a:r>
            <a:endParaRPr lang="en-US" sz="2800">
              <a:solidFill>
                <a:srgbClr val="FF0066"/>
              </a:solidFill>
            </a:endParaRPr>
          </a:p>
        </p:txBody>
      </p:sp>
      <p:pic>
        <p:nvPicPr>
          <p:cNvPr id="137225" name="Picture 9" descr="PBS Triangl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4363" y="1600200"/>
            <a:ext cx="7915275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12" name="Rectangle 20"/>
          <p:cNvSpPr>
            <a:spLocks noChangeArrowheads="1"/>
          </p:cNvSpPr>
          <p:nvPr/>
        </p:nvSpPr>
        <p:spPr bwMode="auto">
          <a:xfrm>
            <a:off x="457200" y="1905000"/>
            <a:ext cx="8305800" cy="411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Academy &amp; </a:t>
            </a:r>
            <a:r>
              <a:rPr lang="en-US" sz="4000" dirty="0" smtClean="0"/>
              <a:t>Operations </a:t>
            </a:r>
            <a:r>
              <a:rPr lang="en-US" sz="4000" dirty="0"/>
              <a:t>Structure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57200" y="1905000"/>
            <a:ext cx="8458200" cy="3876675"/>
            <a:chOff x="288" y="1200"/>
            <a:chExt cx="5328" cy="2442"/>
          </a:xfrm>
        </p:grpSpPr>
        <p:sp>
          <p:nvSpPr>
            <p:cNvPr id="136200" name="AutoShape 8"/>
            <p:cNvSpPr>
              <a:spLocks noChangeAspect="1" noChangeArrowheads="1"/>
            </p:cNvSpPr>
            <p:nvPr/>
          </p:nvSpPr>
          <p:spPr bwMode="auto">
            <a:xfrm>
              <a:off x="288" y="1200"/>
              <a:ext cx="5328" cy="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01" name="Line 9"/>
            <p:cNvSpPr>
              <a:spLocks noChangeShapeType="1"/>
            </p:cNvSpPr>
            <p:nvPr/>
          </p:nvSpPr>
          <p:spPr bwMode="auto">
            <a:xfrm>
              <a:off x="399" y="1311"/>
              <a:ext cx="499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02" name="Text Box 10"/>
            <p:cNvSpPr txBox="1">
              <a:spLocks noChangeArrowheads="1"/>
            </p:cNvSpPr>
            <p:nvPr/>
          </p:nvSpPr>
          <p:spPr bwMode="auto">
            <a:xfrm>
              <a:off x="3056" y="1422"/>
              <a:ext cx="2220" cy="16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 u="sng" dirty="0" smtClean="0">
                  <a:solidFill>
                    <a:srgbClr val="0B0B11"/>
                  </a:solidFill>
                  <a:latin typeface="Lucida Sans Unicode" pitchFamily="34" charset="0"/>
                </a:rPr>
                <a:t>OPERATIONS</a:t>
              </a:r>
              <a:endParaRPr lang="en-US" sz="1600" b="1" u="sng" dirty="0">
                <a:solidFill>
                  <a:srgbClr val="0B0B11"/>
                </a:solidFill>
                <a:latin typeface="Lucida Sans Unicode" pitchFamily="34" charset="0"/>
              </a:endParaRPr>
            </a:p>
            <a:p>
              <a:pPr algn="ctr"/>
              <a:r>
                <a:rPr lang="en-US" sz="1600" i="1" dirty="0">
                  <a:solidFill>
                    <a:srgbClr val="0B0B11"/>
                  </a:solidFill>
                  <a:latin typeface="Lucida Sans Unicode" pitchFamily="34" charset="0"/>
                </a:rPr>
                <a:t>Join and Access</a:t>
              </a:r>
            </a:p>
            <a:p>
              <a:endParaRPr lang="en-US" sz="1600" dirty="0">
                <a:solidFill>
                  <a:srgbClr val="0B0B11"/>
                </a:solidFill>
                <a:latin typeface="Lucida Sans Unicode" pitchFamily="34" charset="0"/>
              </a:endParaRPr>
            </a:p>
            <a:p>
              <a:pPr marL="114300" lvl="1">
                <a:buFont typeface="Symbol" pitchFamily="18" charset="2"/>
                <a:buChar char="·"/>
              </a:pPr>
              <a:r>
                <a:rPr lang="en-US" sz="1600" dirty="0">
                  <a:solidFill>
                    <a:srgbClr val="0B0B11"/>
                  </a:solidFill>
                  <a:latin typeface="Lucida Sans Unicode" pitchFamily="34" charset="0"/>
                </a:rPr>
                <a:t>  For Members</a:t>
              </a:r>
            </a:p>
            <a:p>
              <a:pPr marL="114300" lvl="1">
                <a:buFont typeface="Symbol" pitchFamily="18" charset="2"/>
                <a:buNone/>
              </a:pPr>
              <a:endParaRPr lang="en-US" sz="1600" dirty="0">
                <a:solidFill>
                  <a:srgbClr val="0B0B11"/>
                </a:solidFill>
                <a:latin typeface="Lucida Sans Unicode" pitchFamily="34" charset="0"/>
              </a:endParaRPr>
            </a:p>
            <a:p>
              <a:pPr marL="114300" lvl="1">
                <a:buFont typeface="Symbol" pitchFamily="18" charset="2"/>
                <a:buChar char="·"/>
              </a:pPr>
              <a:r>
                <a:rPr lang="en-US" sz="1600" dirty="0">
                  <a:solidFill>
                    <a:srgbClr val="0B0B11"/>
                  </a:solidFill>
                  <a:latin typeface="Lucida Sans Unicode" pitchFamily="34" charset="0"/>
                </a:rPr>
                <a:t>  Additional Training </a:t>
              </a:r>
            </a:p>
            <a:p>
              <a:endParaRPr lang="en-US" sz="3200" dirty="0">
                <a:solidFill>
                  <a:srgbClr val="0B0B11"/>
                </a:solidFill>
                <a:latin typeface="Lucida Sans Unicode" pitchFamily="34" charset="0"/>
              </a:endParaRPr>
            </a:p>
          </p:txBody>
        </p:sp>
        <p:sp>
          <p:nvSpPr>
            <p:cNvPr id="136203" name="Line 11"/>
            <p:cNvSpPr>
              <a:spLocks noChangeShapeType="1"/>
            </p:cNvSpPr>
            <p:nvPr/>
          </p:nvSpPr>
          <p:spPr bwMode="auto">
            <a:xfrm>
              <a:off x="1287" y="3087"/>
              <a:ext cx="1" cy="2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04" name="Line 12"/>
            <p:cNvSpPr>
              <a:spLocks noChangeShapeType="1"/>
            </p:cNvSpPr>
            <p:nvPr/>
          </p:nvSpPr>
          <p:spPr bwMode="auto">
            <a:xfrm flipV="1">
              <a:off x="1287" y="3310"/>
              <a:ext cx="2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05" name="Line 13"/>
            <p:cNvSpPr>
              <a:spLocks noChangeShapeType="1"/>
            </p:cNvSpPr>
            <p:nvPr/>
          </p:nvSpPr>
          <p:spPr bwMode="auto">
            <a:xfrm flipV="1">
              <a:off x="4062" y="3087"/>
              <a:ext cx="1" cy="2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06" name="Line 14"/>
            <p:cNvSpPr>
              <a:spLocks noChangeShapeType="1"/>
            </p:cNvSpPr>
            <p:nvPr/>
          </p:nvSpPr>
          <p:spPr bwMode="auto">
            <a:xfrm>
              <a:off x="4506" y="3087"/>
              <a:ext cx="1" cy="4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07" name="Line 15"/>
            <p:cNvSpPr>
              <a:spLocks noChangeShapeType="1"/>
            </p:cNvSpPr>
            <p:nvPr/>
          </p:nvSpPr>
          <p:spPr bwMode="auto">
            <a:xfrm flipH="1">
              <a:off x="621" y="3531"/>
              <a:ext cx="3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08" name="Line 16"/>
            <p:cNvSpPr>
              <a:spLocks noChangeShapeType="1"/>
            </p:cNvSpPr>
            <p:nvPr/>
          </p:nvSpPr>
          <p:spPr bwMode="auto">
            <a:xfrm flipV="1">
              <a:off x="621" y="3087"/>
              <a:ext cx="0" cy="4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09" name="Line 17"/>
            <p:cNvSpPr>
              <a:spLocks noChangeShapeType="1"/>
            </p:cNvSpPr>
            <p:nvPr/>
          </p:nvSpPr>
          <p:spPr bwMode="auto">
            <a:xfrm>
              <a:off x="2825" y="1311"/>
              <a:ext cx="1" cy="19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10" name="Text Box 18"/>
            <p:cNvSpPr txBox="1">
              <a:spLocks noChangeArrowheads="1"/>
            </p:cNvSpPr>
            <p:nvPr/>
          </p:nvSpPr>
          <p:spPr bwMode="auto">
            <a:xfrm>
              <a:off x="403" y="1418"/>
              <a:ext cx="2220" cy="16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 u="sng" dirty="0">
                  <a:solidFill>
                    <a:srgbClr val="0B0B11"/>
                  </a:solidFill>
                  <a:latin typeface="Lucida Sans Unicode" pitchFamily="34" charset="0"/>
                </a:rPr>
                <a:t>ACADEMY</a:t>
              </a:r>
            </a:p>
            <a:p>
              <a:pPr algn="ctr"/>
              <a:r>
                <a:rPr lang="en-US" sz="1600" i="1" dirty="0">
                  <a:solidFill>
                    <a:srgbClr val="0B0B11"/>
                  </a:solidFill>
                  <a:latin typeface="Lucida Sans Unicode" pitchFamily="34" charset="0"/>
                </a:rPr>
                <a:t>Learn and Return</a:t>
              </a:r>
            </a:p>
            <a:p>
              <a:endParaRPr lang="en-US" sz="1600" i="1" dirty="0">
                <a:solidFill>
                  <a:srgbClr val="0B0B11"/>
                </a:solidFill>
                <a:latin typeface="Lucida Sans Unicode" pitchFamily="34" charset="0"/>
              </a:endParaRPr>
            </a:p>
            <a:p>
              <a:pPr marL="114300" lvl="1">
                <a:buFont typeface="Symbol" pitchFamily="18" charset="2"/>
                <a:buChar char="·"/>
              </a:pPr>
              <a:r>
                <a:rPr lang="en-US" sz="1600" dirty="0">
                  <a:solidFill>
                    <a:srgbClr val="0B0B11"/>
                  </a:solidFill>
                  <a:latin typeface="Lucida Sans Unicode" pitchFamily="34" charset="0"/>
                </a:rPr>
                <a:t>  For Member and Non-Members</a:t>
              </a:r>
            </a:p>
            <a:p>
              <a:pPr marL="114300" lvl="1">
                <a:buFont typeface="Symbol" pitchFamily="18" charset="2"/>
                <a:buNone/>
              </a:pPr>
              <a:endParaRPr lang="en-US" sz="1600" dirty="0">
                <a:solidFill>
                  <a:srgbClr val="0B0B11"/>
                </a:solidFill>
                <a:latin typeface="Lucida Sans Unicode" pitchFamily="34" charset="0"/>
              </a:endParaRPr>
            </a:p>
            <a:p>
              <a:pPr marL="114300" lvl="1">
                <a:buFont typeface="Symbol" pitchFamily="18" charset="2"/>
                <a:buChar char="·"/>
              </a:pPr>
              <a:r>
                <a:rPr lang="en-US" sz="1600" dirty="0">
                  <a:solidFill>
                    <a:srgbClr val="0B0B11"/>
                  </a:solidFill>
                  <a:latin typeface="Lucida Sans Unicode" pitchFamily="34" charset="0"/>
                </a:rPr>
                <a:t>  Non-Member would get an  opportunity to opt into the Network after </a:t>
              </a:r>
              <a:r>
                <a:rPr lang="en-US" sz="1600" dirty="0" smtClean="0">
                  <a:solidFill>
                    <a:srgbClr val="0B0B11"/>
                  </a:solidFill>
                  <a:latin typeface="Lucida Sans Unicode" pitchFamily="34" charset="0"/>
                </a:rPr>
                <a:t>orientation</a:t>
              </a:r>
              <a:r>
                <a:rPr lang="en-US" sz="1600" dirty="0">
                  <a:solidFill>
                    <a:srgbClr val="0B0B11"/>
                  </a:solidFill>
                  <a:latin typeface="Lucida Sans Unicode" pitchFamily="34" charset="0"/>
                </a:rPr>
                <a:t>.</a:t>
              </a:r>
            </a:p>
            <a:p>
              <a:endParaRPr lang="en-US" sz="3200" dirty="0">
                <a:latin typeface="Lucida Sans Unicode" pitchFamily="34" charset="0"/>
              </a:endParaRPr>
            </a:p>
          </p:txBody>
        </p:sp>
      </p:grpSp>
      <p:sp>
        <p:nvSpPr>
          <p:cNvPr id="136211" name="Text Box 19"/>
          <p:cNvSpPr txBox="1">
            <a:spLocks noChangeArrowheads="1"/>
          </p:cNvSpPr>
          <p:nvPr/>
        </p:nvSpPr>
        <p:spPr bwMode="auto">
          <a:xfrm>
            <a:off x="609600" y="22860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05000"/>
            <a:ext cx="8839200" cy="1470025"/>
          </a:xfrm>
        </p:spPr>
        <p:txBody>
          <a:bodyPr/>
          <a:lstStyle/>
          <a:p>
            <a:r>
              <a:rPr lang="en-US" sz="5600"/>
              <a:t>How Do We Get There?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038600"/>
            <a:ext cx="7848600" cy="1981200"/>
          </a:xfrm>
          <a:noFill/>
          <a:ln w="76200" cmpd="tri">
            <a:solidFill>
              <a:schemeClr val="bg2"/>
            </a:solidFill>
          </a:ln>
        </p:spPr>
        <p:txBody>
          <a:bodyPr anchor="ctr" anchorCtr="1"/>
          <a:lstStyle/>
          <a:p>
            <a:pPr>
              <a:spcBef>
                <a:spcPct val="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* * * * * </a:t>
            </a:r>
          </a:p>
          <a:p>
            <a:pPr>
              <a:spcBef>
                <a:spcPct val="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We created a roadmap to chart the course.</a:t>
            </a:r>
          </a:p>
          <a:p>
            <a:pPr>
              <a:spcBef>
                <a:spcPct val="4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* * * *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Strategic Plan Priorities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791200"/>
          </a:xfrm>
        </p:spPr>
        <p:txBody>
          <a:bodyPr/>
          <a:lstStyle/>
          <a:p>
            <a:r>
              <a:rPr lang="en-US" sz="2800" u="sng" dirty="0"/>
              <a:t>Academy</a:t>
            </a:r>
          </a:p>
          <a:p>
            <a:pPr lvl="1"/>
            <a:r>
              <a:rPr lang="en-US" sz="2400" dirty="0"/>
              <a:t>Provide quarterly PBS team trainings</a:t>
            </a:r>
          </a:p>
          <a:p>
            <a:pPr lvl="1"/>
            <a:r>
              <a:rPr lang="en-US" sz="2400" dirty="0"/>
              <a:t>Develop PBS 101 &amp; PBS 201 Curriculum</a:t>
            </a:r>
          </a:p>
          <a:p>
            <a:r>
              <a:rPr lang="en-US" sz="2800" u="sng" dirty="0" smtClean="0"/>
              <a:t>Operations</a:t>
            </a:r>
            <a:endParaRPr lang="en-US" sz="2800" u="sng" dirty="0"/>
          </a:p>
          <a:p>
            <a:pPr lvl="1"/>
            <a:r>
              <a:rPr lang="en-US" sz="2400" dirty="0"/>
              <a:t>Develop network operations policies &amp; procedures </a:t>
            </a:r>
          </a:p>
          <a:p>
            <a:pPr lvl="1"/>
            <a:r>
              <a:rPr lang="en-US" sz="2400" dirty="0"/>
              <a:t>Outcome implementation</a:t>
            </a:r>
          </a:p>
          <a:p>
            <a:pPr lvl="1"/>
            <a:r>
              <a:rPr lang="en-US" sz="2400" dirty="0"/>
              <a:t>Develop cross agency partnerships, consultation, and training</a:t>
            </a:r>
          </a:p>
          <a:p>
            <a:r>
              <a:rPr lang="en-US" sz="2800" u="sng" dirty="0"/>
              <a:t>Leadership</a:t>
            </a:r>
          </a:p>
          <a:p>
            <a:pPr lvl="1"/>
            <a:r>
              <a:rPr lang="en-US" sz="2400" dirty="0"/>
              <a:t>Monitor PBS strategic plan implementation</a:t>
            </a:r>
          </a:p>
          <a:p>
            <a:pPr lvl="1"/>
            <a:r>
              <a:rPr lang="en-US" sz="2400" dirty="0"/>
              <a:t>Offer leadership development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Return on Investment: </a:t>
            </a:r>
            <a:br>
              <a:rPr lang="en-US" sz="4000"/>
            </a:br>
            <a:r>
              <a:rPr lang="en-US" sz="4000"/>
              <a:t>the Value of PBS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 dirty="0"/>
              <a:t>Individual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Reduce the need for rights restriction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Decrease use of PRN medication for behavior management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Increase participant quality of life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Increase participant satisfaction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Increase family/guardian satisfaction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Agency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Increase support staff stability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Decrease workman’s compensation claims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Decrease staff turnover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Develop individual support plans which prevent </a:t>
            </a:r>
            <a:r>
              <a:rPr lang="en-US" sz="2400" dirty="0" smtClean="0"/>
              <a:t>interfering behavior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Decrease critical incidents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Return on Investment: </a:t>
            </a:r>
            <a:br>
              <a:rPr lang="en-US" sz="4000"/>
            </a:br>
            <a:r>
              <a:rPr lang="en-US" sz="4000"/>
              <a:t>the Value of PBS (cont.)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System</a:t>
            </a:r>
          </a:p>
          <a:p>
            <a:pPr lvl="1"/>
            <a:r>
              <a:rPr lang="en-US"/>
              <a:t>Increase capacity and stability</a:t>
            </a:r>
          </a:p>
          <a:p>
            <a:pPr lvl="2"/>
            <a:r>
              <a:rPr lang="en-US"/>
              <a:t>Increase adults living in Polk County</a:t>
            </a:r>
          </a:p>
          <a:p>
            <a:pPr lvl="2"/>
            <a:r>
              <a:rPr lang="en-US"/>
              <a:t>Decrease residential negative disenrollments</a:t>
            </a:r>
          </a:p>
          <a:p>
            <a:pPr lvl="2"/>
            <a:r>
              <a:rPr lang="en-US"/>
              <a:t>Increase residential staff involvement in educational settings</a:t>
            </a:r>
          </a:p>
          <a:p>
            <a:pPr lvl="1"/>
            <a:r>
              <a:rPr lang="en-US"/>
              <a:t>Expand participants’ roles</a:t>
            </a:r>
          </a:p>
          <a:p>
            <a:pPr lvl="2"/>
            <a:r>
              <a:rPr lang="en-US"/>
              <a:t>Increase individuals working toward self-sufficiency</a:t>
            </a:r>
          </a:p>
          <a:p>
            <a:pPr lvl="2"/>
            <a:r>
              <a:rPr lang="en-US"/>
              <a:t>Increase community integration</a:t>
            </a:r>
          </a:p>
          <a:p>
            <a:pPr lvl="2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Wilson\Local Settings\Temporary Internet Files\Content.IE5\RNMY5VBY\MC90010521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28600"/>
            <a:ext cx="5410200" cy="624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 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PBS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Have We Been?</a:t>
            </a:r>
            <a:endParaRPr lang="en-US" dirty="0"/>
          </a:p>
          <a:p>
            <a:r>
              <a:rPr lang="en-US" dirty="0"/>
              <a:t>Where Do We Want to Be?</a:t>
            </a:r>
          </a:p>
          <a:p>
            <a:r>
              <a:rPr lang="en-US" dirty="0" smtClean="0"/>
              <a:t>How </a:t>
            </a:r>
            <a:r>
              <a:rPr lang="en-US" dirty="0"/>
              <a:t>Do We Get There?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905000"/>
            <a:ext cx="8763000" cy="1470025"/>
          </a:xfrm>
        </p:spPr>
        <p:txBody>
          <a:bodyPr/>
          <a:lstStyle/>
          <a:p>
            <a:r>
              <a:rPr lang="en-US" sz="5000"/>
              <a:t>What is PBS?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038600"/>
            <a:ext cx="7848600" cy="1981200"/>
          </a:xfrm>
          <a:noFill/>
          <a:ln w="76200" cmpd="tri">
            <a:solidFill>
              <a:schemeClr val="bg2"/>
            </a:solidFill>
          </a:ln>
        </p:spPr>
        <p:txBody>
          <a:bodyPr anchor="ctr" anchorCtr="1"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* * * * * 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philosophy and a set of tools.</a:t>
            </a:r>
            <a:r>
              <a:rPr lang="en-US" sz="24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</a:p>
          <a:p>
            <a:pPr>
              <a:spcBef>
                <a:spcPct val="4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* * * *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Prevention Not Punishment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Positive Behavior Support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a values based philosophy designed to prevent </a:t>
            </a:r>
            <a:r>
              <a:rPr lang="en-US" dirty="0" smtClean="0"/>
              <a:t>interfering behaviors </a:t>
            </a:r>
            <a:r>
              <a:rPr lang="en-US" dirty="0"/>
              <a:t>rather than punishing the individual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Marries teaching and prevention by arranging the environment to make </a:t>
            </a:r>
            <a:r>
              <a:rPr lang="en-US" dirty="0" smtClean="0"/>
              <a:t>interfering behaviors </a:t>
            </a:r>
            <a:r>
              <a:rPr lang="en-US" dirty="0"/>
              <a:t>irrelevant, inefficient, and ineffective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empirically based to facilitate the evaluation of change efforts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sz="4000"/>
              <a:t>Key Elements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Positive Behavior Support should:</a:t>
            </a:r>
          </a:p>
          <a:p>
            <a:pPr lvl="1"/>
            <a:r>
              <a:rPr lang="en-US" dirty="0"/>
              <a:t>Indicate how staff, family, and/or the physical environment will change (not focus solely on the </a:t>
            </a:r>
            <a:r>
              <a:rPr lang="en-US" dirty="0" smtClean="0"/>
              <a:t>individual)</a:t>
            </a:r>
            <a:endParaRPr lang="en-US" dirty="0"/>
          </a:p>
          <a:p>
            <a:pPr lvl="1"/>
            <a:r>
              <a:rPr lang="en-US" dirty="0"/>
              <a:t>Be grounded on functional assessment information</a:t>
            </a:r>
          </a:p>
          <a:p>
            <a:pPr lvl="1"/>
            <a:r>
              <a:rPr lang="en-US" dirty="0"/>
              <a:t>Be consistent with human learning principles </a:t>
            </a:r>
          </a:p>
          <a:p>
            <a:pPr lvl="1"/>
            <a:r>
              <a:rPr lang="en-US" dirty="0"/>
              <a:t>Fit with the values, resources, and skills of the agency/staff responsible for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/>
          <a:lstStyle/>
          <a:p>
            <a:r>
              <a:rPr lang="en-US"/>
              <a:t>PBS Agencies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Multi-agency collaboration created to learn about and implement PBS in Polk County. Member agencies include: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Candeo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CASS Incorporated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ChildServe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Community Support </a:t>
            </a:r>
            <a:r>
              <a:rPr lang="en-US" sz="2000" dirty="0" smtClean="0"/>
              <a:t>Advocates/KEY Program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Crest </a:t>
            </a:r>
            <a:r>
              <a:rPr lang="en-US" sz="2000" dirty="0"/>
              <a:t>Services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Easter Seals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Eyerly</a:t>
            </a:r>
            <a:r>
              <a:rPr lang="en-US" sz="2000" dirty="0" smtClean="0"/>
              <a:t>-Ball Residential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HOPE 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Link Associates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Lutheran Services in Iowa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Mainstream </a:t>
            </a:r>
            <a:r>
              <a:rPr lang="en-US" sz="2000" dirty="0"/>
              <a:t>Living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Mosaic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/>
              <a:t>Optimae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PCHS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Progress </a:t>
            </a:r>
            <a:r>
              <a:rPr lang="en-US" sz="2000" dirty="0" smtClean="0"/>
              <a:t>Industries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26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26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26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26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26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26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69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Mission &amp; Values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We are an inter-agency coalition promoting positive support to enhance the quality of life for persons with disabilities.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 make decisions based on: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Dignity &amp; respect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Long-term commitment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System consistency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Person-centered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Empowerment through training, support, &amp; education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Reducing the need for right restrictions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Promoting full citizenship and the exercise of choice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1470025"/>
          </a:xfrm>
        </p:spPr>
        <p:txBody>
          <a:bodyPr/>
          <a:lstStyle/>
          <a:p>
            <a:r>
              <a:rPr lang="en-US" sz="5600"/>
              <a:t>Where Have We Been?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038600"/>
            <a:ext cx="7848600" cy="1981200"/>
          </a:xfrm>
          <a:noFill/>
          <a:ln w="76200" cmpd="tri">
            <a:solidFill>
              <a:schemeClr val="bg2"/>
            </a:solidFill>
          </a:ln>
        </p:spPr>
        <p:txBody>
          <a:bodyPr anchor="ctr" anchorCtr="1"/>
          <a:lstStyle/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* * * * * </a:t>
            </a:r>
          </a:p>
          <a:p>
            <a:pPr>
              <a:spcBef>
                <a:spcPct val="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We’ve been learning, we’ve learned a lot, and we’ve plowed our own road.  </a:t>
            </a:r>
          </a:p>
          <a:p>
            <a:pPr>
              <a:spcBef>
                <a:spcPct val="4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* * * *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09600"/>
          </a:xfrm>
        </p:spPr>
        <p:txBody>
          <a:bodyPr/>
          <a:lstStyle/>
          <a:p>
            <a:r>
              <a:rPr lang="en-US"/>
              <a:t>How Did We Do?</a:t>
            </a:r>
            <a:endParaRPr lang="en-US" b="1" i="1" u="sng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10600" cy="2308324"/>
          </a:xfrm>
          <a:prstGeom prst="rect">
            <a:avLst/>
          </a:prstGeom>
          <a:noFill/>
          <a:ln w="31750" cap="rnd">
            <a:solidFill>
              <a:srgbClr val="0B0B11"/>
            </a:solidFill>
            <a:prstDash val="sysDot"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236538" indent="-236538" algn="ctr"/>
            <a:r>
              <a:rPr kumimoji="1" lang="en-U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itchFamily="34" charset="0"/>
              </a:rPr>
              <a:t>SUCCESSES </a:t>
            </a:r>
          </a:p>
          <a:p>
            <a:pPr marL="236538" indent="-236538" algn="ctr"/>
            <a:endParaRPr kumimoji="1" lang="en-US" sz="1200" b="1" u="sng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 Unicode" pitchFamily="34" charset="0"/>
            </a:endParaRPr>
          </a:p>
          <a:p>
            <a:pPr marL="236538" indent="-236538">
              <a:buFontTx/>
              <a:buChar char="•"/>
            </a:pPr>
            <a:r>
              <a:rPr kumimoji="1" lang="en-US" dirty="0">
                <a:latin typeface="Lucida Sans Unicode" pitchFamily="34" charset="0"/>
              </a:rPr>
              <a:t>Created a learning community through quarterly team trainings on philosophy, tools, and leadership </a:t>
            </a:r>
          </a:p>
          <a:p>
            <a:pPr marL="236538" indent="-236538">
              <a:buFontTx/>
              <a:buChar char="•"/>
            </a:pPr>
            <a:r>
              <a:rPr kumimoji="1" lang="en-US" dirty="0">
                <a:latin typeface="Lucida Sans Unicode" pitchFamily="34" charset="0"/>
              </a:rPr>
              <a:t>Developed </a:t>
            </a:r>
            <a:r>
              <a:rPr kumimoji="1" lang="en-US" dirty="0" smtClean="0">
                <a:latin typeface="Lucida Sans Unicode" pitchFamily="34" charset="0"/>
              </a:rPr>
              <a:t> working framework </a:t>
            </a:r>
            <a:r>
              <a:rPr kumimoji="1" lang="en-US" dirty="0">
                <a:latin typeface="Lucida Sans Unicode" pitchFamily="34" charset="0"/>
              </a:rPr>
              <a:t>for </a:t>
            </a:r>
            <a:r>
              <a:rPr kumimoji="1" lang="en-US" dirty="0" smtClean="0">
                <a:latin typeface="Lucida Sans Unicode" pitchFamily="34" charset="0"/>
              </a:rPr>
              <a:t>operations and </a:t>
            </a:r>
            <a:r>
              <a:rPr kumimoji="1" lang="en-US" dirty="0">
                <a:latin typeface="Lucida Sans Unicode" pitchFamily="34" charset="0"/>
              </a:rPr>
              <a:t>academy</a:t>
            </a:r>
          </a:p>
          <a:p>
            <a:pPr marL="236538" indent="-236538">
              <a:buFontTx/>
              <a:buChar char="•"/>
            </a:pPr>
            <a:r>
              <a:rPr kumimoji="1" lang="en-US" dirty="0">
                <a:latin typeface="Lucida Sans Unicode" pitchFamily="34" charset="0"/>
              </a:rPr>
              <a:t>Strengthened inter-agency relationships </a:t>
            </a:r>
          </a:p>
          <a:p>
            <a:pPr marL="236538" indent="-236538">
              <a:buFontTx/>
              <a:buChar char="•"/>
            </a:pPr>
            <a:r>
              <a:rPr kumimoji="1" lang="en-US" dirty="0" smtClean="0">
                <a:latin typeface="Lucida Sans Unicode" pitchFamily="34" charset="0"/>
              </a:rPr>
              <a:t>Grown from 9 charter members to 16</a:t>
            </a:r>
          </a:p>
          <a:p>
            <a:pPr marL="236538" indent="-236538">
              <a:buFontTx/>
              <a:buChar char="•"/>
            </a:pPr>
            <a:r>
              <a:rPr kumimoji="1" lang="en-US" dirty="0" smtClean="0">
                <a:latin typeface="Lucida Sans Unicode" pitchFamily="34" charset="0"/>
              </a:rPr>
              <a:t>Developed mentoring program along with advanced leadership training</a:t>
            </a:r>
            <a:endParaRPr kumimoji="1" lang="en-US" dirty="0">
              <a:latin typeface="Lucida Sans Unicode" pitchFamily="34" charset="0"/>
            </a:endParaRPr>
          </a:p>
        </p:txBody>
      </p:sp>
      <p:sp>
        <p:nvSpPr>
          <p:cNvPr id="74756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610600" cy="2514600"/>
          </a:xfrm>
          <a:noFill/>
          <a:ln w="19050">
            <a:solidFill>
              <a:srgbClr val="0B0B11"/>
            </a:solidFill>
            <a:prstDash val="lgDashDot"/>
            <a:headEnd type="none" w="sm" len="sm"/>
            <a:tailEnd type="none" w="sm" len="sm"/>
          </a:ln>
        </p:spPr>
        <p:txBody>
          <a:bodyPr/>
          <a:lstStyle/>
          <a:p>
            <a:pPr marL="236538" indent="-236538" algn="ctr">
              <a:spcBef>
                <a:spcPct val="0"/>
              </a:spcBef>
              <a:buFontTx/>
              <a:buNone/>
            </a:pPr>
            <a:r>
              <a:rPr kumimoji="1" lang="en-US" sz="2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CHALLENGES</a:t>
            </a:r>
          </a:p>
          <a:p>
            <a:pPr marL="236538" indent="-236538" algn="ctr">
              <a:spcBef>
                <a:spcPct val="0"/>
              </a:spcBef>
              <a:buFontTx/>
              <a:buNone/>
            </a:pPr>
            <a:endParaRPr kumimoji="1" lang="en-US" sz="24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36538" indent="-236538">
              <a:spcBef>
                <a:spcPct val="0"/>
              </a:spcBef>
            </a:pPr>
            <a:r>
              <a:rPr kumimoji="1" lang="en-US" sz="1800" dirty="0" smtClean="0"/>
              <a:t>Developing capacity to meet the needs of current members as well as bringing on new teams</a:t>
            </a:r>
          </a:p>
          <a:p>
            <a:pPr marL="236538" indent="-236538">
              <a:spcBef>
                <a:spcPct val="0"/>
              </a:spcBef>
            </a:pPr>
            <a:r>
              <a:rPr kumimoji="1" lang="en-US" sz="1800" dirty="0" smtClean="0"/>
              <a:t>Developing </a:t>
            </a:r>
            <a:r>
              <a:rPr kumimoji="1" lang="en-US" sz="1800" dirty="0"/>
              <a:t>an ongoing system that provides educational </a:t>
            </a:r>
            <a:r>
              <a:rPr kumimoji="1" lang="en-US" sz="1800" dirty="0" smtClean="0"/>
              <a:t>opportunities for wide range of services our members provide</a:t>
            </a:r>
            <a:endParaRPr kumimoji="1" lang="en-US" sz="1800" dirty="0"/>
          </a:p>
          <a:p>
            <a:pPr marL="236538" indent="-236538">
              <a:spcBef>
                <a:spcPct val="0"/>
              </a:spcBef>
            </a:pPr>
            <a:r>
              <a:rPr kumimoji="1" lang="en-US" sz="1800" dirty="0" smtClean="0"/>
              <a:t>Developing new group of leaders to sustain PBS </a:t>
            </a:r>
          </a:p>
          <a:p>
            <a:pPr marL="236538" indent="-236538">
              <a:spcBef>
                <a:spcPct val="0"/>
              </a:spcBef>
            </a:pPr>
            <a:r>
              <a:rPr kumimoji="1" lang="en-US" sz="1800" dirty="0" smtClean="0"/>
              <a:t>Sustain PBS in tough economic times</a:t>
            </a:r>
          </a:p>
          <a:p>
            <a:pPr marL="236538" indent="-236538">
              <a:spcBef>
                <a:spcPct val="0"/>
              </a:spcBef>
            </a:pPr>
            <a:endParaRPr kumimoji="1" lang="en-US" sz="1800" dirty="0"/>
          </a:p>
          <a:p>
            <a:pPr marL="236538" indent="-236538">
              <a:spcBef>
                <a:spcPct val="0"/>
              </a:spcBef>
            </a:pPr>
            <a:endParaRPr kumimoji="1" lang="en-US" sz="1800" dirty="0"/>
          </a:p>
          <a:p>
            <a:pPr marL="236538" indent="-236538">
              <a:spcBef>
                <a:spcPct val="0"/>
              </a:spcBef>
            </a:pPr>
            <a:endParaRPr kumimoji="1"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672</Words>
  <Application>Microsoft Office PowerPoint</Application>
  <PresentationFormat>On-screen Show (4:3)</PresentationFormat>
  <Paragraphs>140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Polk County Positive Behavior Support (PBS) Network</vt:lpstr>
      <vt:lpstr>Agenda </vt:lpstr>
      <vt:lpstr>What is PBS?</vt:lpstr>
      <vt:lpstr>Prevention Not Punishment</vt:lpstr>
      <vt:lpstr>Key Elements</vt:lpstr>
      <vt:lpstr>PBS Agencies</vt:lpstr>
      <vt:lpstr>Mission &amp; Values</vt:lpstr>
      <vt:lpstr>Where Have We Been?</vt:lpstr>
      <vt:lpstr>How Did We Do?</vt:lpstr>
      <vt:lpstr>Where Do We Want to Be?</vt:lpstr>
      <vt:lpstr>PBS Framework </vt:lpstr>
      <vt:lpstr>Academy &amp; Operations Structure</vt:lpstr>
      <vt:lpstr>How Do We Get There?</vt:lpstr>
      <vt:lpstr>Strategic Plan Priorities</vt:lpstr>
      <vt:lpstr>Return on Investment:  the Value of PBS</vt:lpstr>
      <vt:lpstr>Return on Investment:  the Value of PBS (cont.)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Polk County Positive Behavior Support Network</dc:title>
  <dc:creator>Sara</dc:creator>
  <cp:lastModifiedBy>vkarr</cp:lastModifiedBy>
  <cp:revision>54</cp:revision>
  <dcterms:created xsi:type="dcterms:W3CDTF">2008-03-12T15:24:06Z</dcterms:created>
  <dcterms:modified xsi:type="dcterms:W3CDTF">2010-11-02T19:47:10Z</dcterms:modified>
</cp:coreProperties>
</file>