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1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7041E-38AB-194E-9CBF-59698D995A9B}" type="doc">
      <dgm:prSet loTypeId="urn:microsoft.com/office/officeart/2005/8/layout/vProcess5" loCatId="" qsTypeId="urn:microsoft.com/office/officeart/2005/8/quickstyle/3D2" qsCatId="3D" csTypeId="urn:microsoft.com/office/officeart/2005/8/colors/colorful4" csCatId="colorful" phldr="1"/>
      <dgm:spPr/>
      <dgm:t>
        <a:bodyPr/>
        <a:lstStyle/>
        <a:p>
          <a:endParaRPr lang="en-US"/>
        </a:p>
      </dgm:t>
    </dgm:pt>
    <dgm:pt modelId="{0C1C0F43-9D55-2F4F-831A-91D45BB4E396}">
      <dgm:prSet phldrT="[Text]">
        <dgm:style>
          <a:lnRef idx="1">
            <a:schemeClr val="accent5"/>
          </a:lnRef>
          <a:fillRef idx="2">
            <a:schemeClr val="accent5"/>
          </a:fillRef>
          <a:effectRef idx="1">
            <a:schemeClr val="accent5"/>
          </a:effectRef>
          <a:fontRef idx="minor">
            <a:schemeClr val="dk1"/>
          </a:fontRef>
        </dgm:style>
      </dgm:prSet>
      <dgm:spPr/>
      <dgm:t>
        <a:bodyPr/>
        <a:lstStyle/>
        <a:p>
          <a:pPr algn="ctr">
            <a:lnSpc>
              <a:spcPct val="100000"/>
            </a:lnSpc>
            <a:spcAft>
              <a:spcPts val="0"/>
            </a:spcAft>
          </a:pPr>
          <a:r>
            <a:rPr lang="en-US" dirty="0" smtClean="0">
              <a:solidFill>
                <a:srgbClr val="000090"/>
              </a:solidFill>
              <a:latin typeface="Helvetica"/>
              <a:cs typeface="Helvetica"/>
            </a:rPr>
            <a:t>Strategies to </a:t>
          </a:r>
        </a:p>
        <a:p>
          <a:pPr algn="ctr">
            <a:lnSpc>
              <a:spcPct val="100000"/>
            </a:lnSpc>
            <a:spcAft>
              <a:spcPts val="0"/>
            </a:spcAft>
          </a:pPr>
          <a:r>
            <a:rPr lang="en-US" i="1" dirty="0" smtClean="0">
              <a:solidFill>
                <a:srgbClr val="000090"/>
              </a:solidFill>
              <a:latin typeface="Helvetica"/>
              <a:cs typeface="Helvetica"/>
            </a:rPr>
            <a:t>Maximize the child’s/youth’s sense of safety.</a:t>
          </a:r>
          <a:endParaRPr lang="en-US" i="1" dirty="0">
            <a:solidFill>
              <a:srgbClr val="000090"/>
            </a:solidFill>
            <a:latin typeface="Helvetica"/>
            <a:cs typeface="Helvetica"/>
          </a:endParaRPr>
        </a:p>
      </dgm:t>
    </dgm:pt>
    <dgm:pt modelId="{631C33F6-FB8E-8F41-B20E-20664F42F19C}" type="parTrans" cxnId="{A4706414-E363-0149-9EC1-925CF5F0316B}">
      <dgm:prSet/>
      <dgm:spPr/>
      <dgm:t>
        <a:bodyPr/>
        <a:lstStyle/>
        <a:p>
          <a:endParaRPr lang="en-US"/>
        </a:p>
      </dgm:t>
    </dgm:pt>
    <dgm:pt modelId="{5D8817F3-669F-8C41-A446-C40FE6A23587}" type="sibTrans" cxnId="{A4706414-E363-0149-9EC1-925CF5F0316B}">
      <dgm:prSet/>
      <dgm:spPr/>
      <dgm:t>
        <a:bodyPr/>
        <a:lstStyle/>
        <a:p>
          <a:endParaRPr lang="en-US"/>
        </a:p>
      </dgm:t>
    </dgm:pt>
    <dgm:pt modelId="{EB2E368A-EEC1-354D-803C-DA8575146EEE}">
      <dgm:prSet phldrT="[Text]">
        <dgm:style>
          <a:lnRef idx="1">
            <a:schemeClr val="accent5"/>
          </a:lnRef>
          <a:fillRef idx="2">
            <a:schemeClr val="accent5"/>
          </a:fillRef>
          <a:effectRef idx="1">
            <a:schemeClr val="accent5"/>
          </a:effectRef>
          <a:fontRef idx="minor">
            <a:schemeClr val="dk1"/>
          </a:fontRef>
        </dgm:style>
      </dgm:prSet>
      <dgm:spPr/>
      <dgm:t>
        <a:bodyPr/>
        <a:lstStyle/>
        <a:p>
          <a:pPr algn="ctr">
            <a:lnSpc>
              <a:spcPct val="100000"/>
            </a:lnSpc>
            <a:spcAft>
              <a:spcPts val="0"/>
            </a:spcAft>
          </a:pPr>
          <a:r>
            <a:rPr lang="en-US" dirty="0" smtClean="0">
              <a:solidFill>
                <a:srgbClr val="000090"/>
              </a:solidFill>
              <a:latin typeface="Helvetica"/>
              <a:cs typeface="Helvetica"/>
            </a:rPr>
            <a:t>Strategies to </a:t>
          </a:r>
        </a:p>
        <a:p>
          <a:pPr algn="ctr">
            <a:lnSpc>
              <a:spcPct val="100000"/>
            </a:lnSpc>
            <a:spcAft>
              <a:spcPts val="0"/>
            </a:spcAft>
          </a:pPr>
          <a:r>
            <a:rPr lang="en-US" i="1" dirty="0" smtClean="0">
              <a:solidFill>
                <a:srgbClr val="000090"/>
              </a:solidFill>
              <a:latin typeface="Helvetica"/>
              <a:cs typeface="Helvetica"/>
            </a:rPr>
            <a:t>Help the youth make new meaning of their trauma history and new experiences</a:t>
          </a:r>
          <a:endParaRPr lang="en-US" i="1" dirty="0">
            <a:solidFill>
              <a:srgbClr val="000090"/>
            </a:solidFill>
            <a:latin typeface="Helvetica"/>
            <a:cs typeface="Helvetica"/>
          </a:endParaRPr>
        </a:p>
      </dgm:t>
    </dgm:pt>
    <dgm:pt modelId="{62A543E2-BA99-2843-A28A-79C201FE271B}" type="parTrans" cxnId="{F23F5D93-2D9F-274F-AE60-5DAA44C1E6AA}">
      <dgm:prSet/>
      <dgm:spPr/>
      <dgm:t>
        <a:bodyPr/>
        <a:lstStyle/>
        <a:p>
          <a:endParaRPr lang="en-US"/>
        </a:p>
      </dgm:t>
    </dgm:pt>
    <dgm:pt modelId="{C34C5B35-052A-FC4D-982F-E6A3D4E89CCC}" type="sibTrans" cxnId="{F23F5D93-2D9F-274F-AE60-5DAA44C1E6AA}">
      <dgm:prSet/>
      <dgm:spPr/>
      <dgm:t>
        <a:bodyPr/>
        <a:lstStyle/>
        <a:p>
          <a:endParaRPr lang="en-US"/>
        </a:p>
      </dgm:t>
    </dgm:pt>
    <dgm:pt modelId="{28DD43AB-581F-BB43-93F3-996F156A38F3}">
      <dgm:prSet phldrT="[Text]">
        <dgm:style>
          <a:lnRef idx="1">
            <a:schemeClr val="accent5"/>
          </a:lnRef>
          <a:fillRef idx="2">
            <a:schemeClr val="accent5"/>
          </a:fillRef>
          <a:effectRef idx="1">
            <a:schemeClr val="accent5"/>
          </a:effectRef>
          <a:fontRef idx="minor">
            <a:schemeClr val="dk1"/>
          </a:fontRef>
        </dgm:style>
      </dgm:prSet>
      <dgm:spPr/>
      <dgm:t>
        <a:bodyPr/>
        <a:lstStyle/>
        <a:p>
          <a:pPr algn="ctr">
            <a:lnSpc>
              <a:spcPct val="100000"/>
            </a:lnSpc>
            <a:spcAft>
              <a:spcPts val="0"/>
            </a:spcAft>
          </a:pPr>
          <a:r>
            <a:rPr lang="en-US" dirty="0" smtClean="0">
              <a:solidFill>
                <a:srgbClr val="000090"/>
              </a:solidFill>
              <a:latin typeface="Helvetica"/>
              <a:cs typeface="Helvetica"/>
            </a:rPr>
            <a:t>Strategies to </a:t>
          </a:r>
        </a:p>
        <a:p>
          <a:pPr algn="ctr">
            <a:lnSpc>
              <a:spcPct val="100000"/>
            </a:lnSpc>
            <a:spcAft>
              <a:spcPts val="0"/>
            </a:spcAft>
          </a:pPr>
          <a:r>
            <a:rPr lang="en-US" i="1" dirty="0" smtClean="0">
              <a:solidFill>
                <a:srgbClr val="000090"/>
              </a:solidFill>
              <a:latin typeface="Helvetica"/>
              <a:cs typeface="Helvetica"/>
            </a:rPr>
            <a:t>Address the impact of trauma on the youth’s behavior, development and relationships</a:t>
          </a:r>
          <a:endParaRPr lang="en-US" i="1" dirty="0">
            <a:solidFill>
              <a:srgbClr val="000090"/>
            </a:solidFill>
            <a:latin typeface="Helvetica"/>
            <a:cs typeface="Helvetica"/>
          </a:endParaRPr>
        </a:p>
      </dgm:t>
    </dgm:pt>
    <dgm:pt modelId="{7851AC1D-C036-8743-B0AB-B78334CBE6D3}" type="parTrans" cxnId="{3DC91C8D-FFE1-7048-9E1F-4EDAF2D34F9C}">
      <dgm:prSet/>
      <dgm:spPr/>
      <dgm:t>
        <a:bodyPr/>
        <a:lstStyle/>
        <a:p>
          <a:endParaRPr lang="en-US"/>
        </a:p>
      </dgm:t>
    </dgm:pt>
    <dgm:pt modelId="{05A3C785-C451-7044-AA06-7DEC2103939E}" type="sibTrans" cxnId="{3DC91C8D-FFE1-7048-9E1F-4EDAF2D34F9C}">
      <dgm:prSet/>
      <dgm:spPr/>
      <dgm:t>
        <a:bodyPr/>
        <a:lstStyle/>
        <a:p>
          <a:endParaRPr lang="en-US"/>
        </a:p>
      </dgm:t>
    </dgm:pt>
    <dgm:pt modelId="{91B4B391-C079-D542-9458-5C248F2EF226}">
      <dgm:prSet>
        <dgm:style>
          <a:lnRef idx="1">
            <a:schemeClr val="accent5"/>
          </a:lnRef>
          <a:fillRef idx="2">
            <a:schemeClr val="accent5"/>
          </a:fillRef>
          <a:effectRef idx="1">
            <a:schemeClr val="accent5"/>
          </a:effectRef>
          <a:fontRef idx="minor">
            <a:schemeClr val="dk1"/>
          </a:fontRef>
        </dgm:style>
      </dgm:prSet>
      <dgm:spPr/>
      <dgm:t>
        <a:bodyPr/>
        <a:lstStyle/>
        <a:p>
          <a:pPr algn="ctr">
            <a:lnSpc>
              <a:spcPct val="100000"/>
            </a:lnSpc>
            <a:spcAft>
              <a:spcPts val="0"/>
            </a:spcAft>
          </a:pPr>
          <a:r>
            <a:rPr lang="en-US" dirty="0" smtClean="0">
              <a:solidFill>
                <a:srgbClr val="000090"/>
              </a:solidFill>
              <a:latin typeface="Helvetica"/>
              <a:cs typeface="Helvetica"/>
            </a:rPr>
            <a:t>Strategies to </a:t>
          </a:r>
        </a:p>
        <a:p>
          <a:pPr algn="ctr">
            <a:lnSpc>
              <a:spcPct val="100000"/>
            </a:lnSpc>
            <a:spcAft>
              <a:spcPts val="0"/>
            </a:spcAft>
          </a:pPr>
          <a:r>
            <a:rPr lang="en-US" i="1" dirty="0" smtClean="0">
              <a:solidFill>
                <a:srgbClr val="000090"/>
              </a:solidFill>
              <a:latin typeface="Helvetica"/>
              <a:cs typeface="Helvetica"/>
            </a:rPr>
            <a:t>Support and promote positive relationships</a:t>
          </a:r>
          <a:endParaRPr lang="en-US" i="1" dirty="0">
            <a:solidFill>
              <a:srgbClr val="000090"/>
            </a:solidFill>
            <a:latin typeface="Helvetica"/>
            <a:cs typeface="Helvetica"/>
          </a:endParaRPr>
        </a:p>
      </dgm:t>
    </dgm:pt>
    <dgm:pt modelId="{E084A490-C1DE-B440-B826-A40D24D78B60}" type="parTrans" cxnId="{A384391F-03CB-BE4C-8047-38C528277467}">
      <dgm:prSet/>
      <dgm:spPr/>
      <dgm:t>
        <a:bodyPr/>
        <a:lstStyle/>
        <a:p>
          <a:endParaRPr lang="en-US"/>
        </a:p>
      </dgm:t>
    </dgm:pt>
    <dgm:pt modelId="{8DC43C9C-9C94-6E45-901A-E6FB9CA0F4A3}" type="sibTrans" cxnId="{A384391F-03CB-BE4C-8047-38C528277467}">
      <dgm:prSet/>
      <dgm:spPr/>
      <dgm:t>
        <a:bodyPr/>
        <a:lstStyle/>
        <a:p>
          <a:endParaRPr lang="en-US"/>
        </a:p>
      </dgm:t>
    </dgm:pt>
    <dgm:pt modelId="{ED65C0B9-2CEA-344B-AE52-2240B1322F50}">
      <dgm:prSet>
        <dgm:style>
          <a:lnRef idx="1">
            <a:schemeClr val="accent5"/>
          </a:lnRef>
          <a:fillRef idx="2">
            <a:schemeClr val="accent5"/>
          </a:fillRef>
          <a:effectRef idx="1">
            <a:schemeClr val="accent5"/>
          </a:effectRef>
          <a:fontRef idx="minor">
            <a:schemeClr val="dk1"/>
          </a:fontRef>
        </dgm:style>
      </dgm:prSet>
      <dgm:spPr/>
      <dgm:t>
        <a:bodyPr/>
        <a:lstStyle/>
        <a:p>
          <a:pPr algn="ctr">
            <a:lnSpc>
              <a:spcPct val="100000"/>
            </a:lnSpc>
            <a:spcAft>
              <a:spcPts val="0"/>
            </a:spcAft>
          </a:pPr>
          <a:r>
            <a:rPr lang="en-US" dirty="0" smtClean="0">
              <a:solidFill>
                <a:srgbClr val="000090"/>
              </a:solidFill>
              <a:latin typeface="Helvetica"/>
              <a:cs typeface="Helvetica"/>
            </a:rPr>
            <a:t>Strategies to </a:t>
          </a:r>
        </a:p>
        <a:p>
          <a:pPr algn="ctr">
            <a:lnSpc>
              <a:spcPct val="100000"/>
            </a:lnSpc>
            <a:spcAft>
              <a:spcPts val="0"/>
            </a:spcAft>
          </a:pPr>
          <a:r>
            <a:rPr lang="en-US" i="1" dirty="0" smtClean="0">
              <a:solidFill>
                <a:srgbClr val="000090"/>
              </a:solidFill>
              <a:latin typeface="Helvetica"/>
              <a:cs typeface="Helvetica"/>
            </a:rPr>
            <a:t>Provide support and guidance to the caregivers</a:t>
          </a:r>
          <a:endParaRPr lang="en-US" i="1" dirty="0">
            <a:solidFill>
              <a:srgbClr val="000090"/>
            </a:solidFill>
            <a:latin typeface="Helvetica"/>
            <a:cs typeface="Helvetica"/>
          </a:endParaRPr>
        </a:p>
      </dgm:t>
    </dgm:pt>
    <dgm:pt modelId="{BC96ED6C-C8F8-DA48-9CC0-6763A8D577B1}" type="parTrans" cxnId="{8B8A353C-247E-824D-804E-1106199EF9DA}">
      <dgm:prSet/>
      <dgm:spPr/>
      <dgm:t>
        <a:bodyPr/>
        <a:lstStyle/>
        <a:p>
          <a:endParaRPr lang="en-US"/>
        </a:p>
      </dgm:t>
    </dgm:pt>
    <dgm:pt modelId="{611ADE7D-90B5-C14F-965F-3DAB8CD7E6AF}" type="sibTrans" cxnId="{8B8A353C-247E-824D-804E-1106199EF9DA}">
      <dgm:prSet/>
      <dgm:spPr/>
      <dgm:t>
        <a:bodyPr/>
        <a:lstStyle/>
        <a:p>
          <a:endParaRPr lang="en-US"/>
        </a:p>
      </dgm:t>
    </dgm:pt>
    <dgm:pt modelId="{65388146-7D94-B842-806E-3EB933391EAA}" type="pres">
      <dgm:prSet presAssocID="{4997041E-38AB-194E-9CBF-59698D995A9B}" presName="outerComposite" presStyleCnt="0">
        <dgm:presLayoutVars>
          <dgm:chMax val="5"/>
          <dgm:dir/>
          <dgm:resizeHandles val="exact"/>
        </dgm:presLayoutVars>
      </dgm:prSet>
      <dgm:spPr/>
      <dgm:t>
        <a:bodyPr/>
        <a:lstStyle/>
        <a:p>
          <a:endParaRPr lang="en-US"/>
        </a:p>
      </dgm:t>
    </dgm:pt>
    <dgm:pt modelId="{6C1C925F-C337-0344-9F5C-2B68569DBF2F}" type="pres">
      <dgm:prSet presAssocID="{4997041E-38AB-194E-9CBF-59698D995A9B}" presName="dummyMaxCanvas" presStyleCnt="0">
        <dgm:presLayoutVars/>
      </dgm:prSet>
      <dgm:spPr/>
    </dgm:pt>
    <dgm:pt modelId="{244A227C-088A-F843-B9E9-F96B81D03164}" type="pres">
      <dgm:prSet presAssocID="{4997041E-38AB-194E-9CBF-59698D995A9B}" presName="FiveNodes_1" presStyleLbl="node1" presStyleIdx="0" presStyleCnt="5">
        <dgm:presLayoutVars>
          <dgm:bulletEnabled val="1"/>
        </dgm:presLayoutVars>
      </dgm:prSet>
      <dgm:spPr/>
      <dgm:t>
        <a:bodyPr/>
        <a:lstStyle/>
        <a:p>
          <a:endParaRPr lang="en-US"/>
        </a:p>
      </dgm:t>
    </dgm:pt>
    <dgm:pt modelId="{B8505897-A6B5-6E45-884F-81C5A354F3DF}" type="pres">
      <dgm:prSet presAssocID="{4997041E-38AB-194E-9CBF-59698D995A9B}" presName="FiveNodes_2" presStyleLbl="node1" presStyleIdx="1" presStyleCnt="5">
        <dgm:presLayoutVars>
          <dgm:bulletEnabled val="1"/>
        </dgm:presLayoutVars>
      </dgm:prSet>
      <dgm:spPr/>
      <dgm:t>
        <a:bodyPr/>
        <a:lstStyle/>
        <a:p>
          <a:endParaRPr lang="en-US"/>
        </a:p>
      </dgm:t>
    </dgm:pt>
    <dgm:pt modelId="{D7FD22F2-B8FE-D347-A083-F4D851A8AF14}" type="pres">
      <dgm:prSet presAssocID="{4997041E-38AB-194E-9CBF-59698D995A9B}" presName="FiveNodes_3" presStyleLbl="node1" presStyleIdx="2" presStyleCnt="5">
        <dgm:presLayoutVars>
          <dgm:bulletEnabled val="1"/>
        </dgm:presLayoutVars>
      </dgm:prSet>
      <dgm:spPr/>
      <dgm:t>
        <a:bodyPr/>
        <a:lstStyle/>
        <a:p>
          <a:endParaRPr lang="en-US"/>
        </a:p>
      </dgm:t>
    </dgm:pt>
    <dgm:pt modelId="{92372558-AEAB-7341-986D-A3C1C2CAC740}" type="pres">
      <dgm:prSet presAssocID="{4997041E-38AB-194E-9CBF-59698D995A9B}" presName="FiveNodes_4" presStyleLbl="node1" presStyleIdx="3" presStyleCnt="5">
        <dgm:presLayoutVars>
          <dgm:bulletEnabled val="1"/>
        </dgm:presLayoutVars>
      </dgm:prSet>
      <dgm:spPr/>
      <dgm:t>
        <a:bodyPr/>
        <a:lstStyle/>
        <a:p>
          <a:endParaRPr lang="en-US"/>
        </a:p>
      </dgm:t>
    </dgm:pt>
    <dgm:pt modelId="{0120DAB3-5B0F-904D-9334-88E30FD4A769}" type="pres">
      <dgm:prSet presAssocID="{4997041E-38AB-194E-9CBF-59698D995A9B}" presName="FiveNodes_5" presStyleLbl="node1" presStyleIdx="4" presStyleCnt="5">
        <dgm:presLayoutVars>
          <dgm:bulletEnabled val="1"/>
        </dgm:presLayoutVars>
      </dgm:prSet>
      <dgm:spPr/>
      <dgm:t>
        <a:bodyPr/>
        <a:lstStyle/>
        <a:p>
          <a:endParaRPr lang="en-US"/>
        </a:p>
      </dgm:t>
    </dgm:pt>
    <dgm:pt modelId="{CEF47734-B061-F745-9BA3-4928F1B59517}" type="pres">
      <dgm:prSet presAssocID="{4997041E-38AB-194E-9CBF-59698D995A9B}" presName="FiveConn_1-2" presStyleLbl="fgAccFollowNode1" presStyleIdx="0" presStyleCnt="4">
        <dgm:presLayoutVars>
          <dgm:bulletEnabled val="1"/>
        </dgm:presLayoutVars>
      </dgm:prSet>
      <dgm:spPr/>
      <dgm:t>
        <a:bodyPr/>
        <a:lstStyle/>
        <a:p>
          <a:endParaRPr lang="en-US"/>
        </a:p>
      </dgm:t>
    </dgm:pt>
    <dgm:pt modelId="{9A1889D4-EC42-BC44-B011-91AC755BAF87}" type="pres">
      <dgm:prSet presAssocID="{4997041E-38AB-194E-9CBF-59698D995A9B}" presName="FiveConn_2-3" presStyleLbl="fgAccFollowNode1" presStyleIdx="1" presStyleCnt="4">
        <dgm:presLayoutVars>
          <dgm:bulletEnabled val="1"/>
        </dgm:presLayoutVars>
      </dgm:prSet>
      <dgm:spPr/>
      <dgm:t>
        <a:bodyPr/>
        <a:lstStyle/>
        <a:p>
          <a:endParaRPr lang="en-US"/>
        </a:p>
      </dgm:t>
    </dgm:pt>
    <dgm:pt modelId="{F5FDA6A9-7E6C-5B45-8F92-18631FAD86A5}" type="pres">
      <dgm:prSet presAssocID="{4997041E-38AB-194E-9CBF-59698D995A9B}" presName="FiveConn_3-4" presStyleLbl="fgAccFollowNode1" presStyleIdx="2" presStyleCnt="4">
        <dgm:presLayoutVars>
          <dgm:bulletEnabled val="1"/>
        </dgm:presLayoutVars>
      </dgm:prSet>
      <dgm:spPr/>
      <dgm:t>
        <a:bodyPr/>
        <a:lstStyle/>
        <a:p>
          <a:endParaRPr lang="en-US"/>
        </a:p>
      </dgm:t>
    </dgm:pt>
    <dgm:pt modelId="{C4F8DF5F-EF4F-2749-B35D-C10A3E3C8D1C}" type="pres">
      <dgm:prSet presAssocID="{4997041E-38AB-194E-9CBF-59698D995A9B}" presName="FiveConn_4-5" presStyleLbl="fgAccFollowNode1" presStyleIdx="3" presStyleCnt="4">
        <dgm:presLayoutVars>
          <dgm:bulletEnabled val="1"/>
        </dgm:presLayoutVars>
      </dgm:prSet>
      <dgm:spPr/>
      <dgm:t>
        <a:bodyPr/>
        <a:lstStyle/>
        <a:p>
          <a:endParaRPr lang="en-US"/>
        </a:p>
      </dgm:t>
    </dgm:pt>
    <dgm:pt modelId="{77A786F2-62D9-274A-9519-91B52DAB4552}" type="pres">
      <dgm:prSet presAssocID="{4997041E-38AB-194E-9CBF-59698D995A9B}" presName="FiveNodes_1_text" presStyleLbl="node1" presStyleIdx="4" presStyleCnt="5">
        <dgm:presLayoutVars>
          <dgm:bulletEnabled val="1"/>
        </dgm:presLayoutVars>
      </dgm:prSet>
      <dgm:spPr/>
      <dgm:t>
        <a:bodyPr/>
        <a:lstStyle/>
        <a:p>
          <a:endParaRPr lang="en-US"/>
        </a:p>
      </dgm:t>
    </dgm:pt>
    <dgm:pt modelId="{4B553B60-3D8D-334F-B3EB-0E5374317ECA}" type="pres">
      <dgm:prSet presAssocID="{4997041E-38AB-194E-9CBF-59698D995A9B}" presName="FiveNodes_2_text" presStyleLbl="node1" presStyleIdx="4" presStyleCnt="5">
        <dgm:presLayoutVars>
          <dgm:bulletEnabled val="1"/>
        </dgm:presLayoutVars>
      </dgm:prSet>
      <dgm:spPr/>
      <dgm:t>
        <a:bodyPr/>
        <a:lstStyle/>
        <a:p>
          <a:endParaRPr lang="en-US"/>
        </a:p>
      </dgm:t>
    </dgm:pt>
    <dgm:pt modelId="{61CC54C2-0966-314B-9469-FEA02596C3D3}" type="pres">
      <dgm:prSet presAssocID="{4997041E-38AB-194E-9CBF-59698D995A9B}" presName="FiveNodes_3_text" presStyleLbl="node1" presStyleIdx="4" presStyleCnt="5">
        <dgm:presLayoutVars>
          <dgm:bulletEnabled val="1"/>
        </dgm:presLayoutVars>
      </dgm:prSet>
      <dgm:spPr/>
      <dgm:t>
        <a:bodyPr/>
        <a:lstStyle/>
        <a:p>
          <a:endParaRPr lang="en-US"/>
        </a:p>
      </dgm:t>
    </dgm:pt>
    <dgm:pt modelId="{7C77E87B-C06F-2F43-811B-C2AE514CEA44}" type="pres">
      <dgm:prSet presAssocID="{4997041E-38AB-194E-9CBF-59698D995A9B}" presName="FiveNodes_4_text" presStyleLbl="node1" presStyleIdx="4" presStyleCnt="5">
        <dgm:presLayoutVars>
          <dgm:bulletEnabled val="1"/>
        </dgm:presLayoutVars>
      </dgm:prSet>
      <dgm:spPr/>
      <dgm:t>
        <a:bodyPr/>
        <a:lstStyle/>
        <a:p>
          <a:endParaRPr lang="en-US"/>
        </a:p>
      </dgm:t>
    </dgm:pt>
    <dgm:pt modelId="{E15268E2-3147-884E-BFE0-8A6CDF7A1D78}" type="pres">
      <dgm:prSet presAssocID="{4997041E-38AB-194E-9CBF-59698D995A9B}" presName="FiveNodes_5_text" presStyleLbl="node1" presStyleIdx="4" presStyleCnt="5">
        <dgm:presLayoutVars>
          <dgm:bulletEnabled val="1"/>
        </dgm:presLayoutVars>
      </dgm:prSet>
      <dgm:spPr/>
      <dgm:t>
        <a:bodyPr/>
        <a:lstStyle/>
        <a:p>
          <a:endParaRPr lang="en-US"/>
        </a:p>
      </dgm:t>
    </dgm:pt>
  </dgm:ptLst>
  <dgm:cxnLst>
    <dgm:cxn modelId="{3DC91C8D-FFE1-7048-9E1F-4EDAF2D34F9C}" srcId="{4997041E-38AB-194E-9CBF-59698D995A9B}" destId="{28DD43AB-581F-BB43-93F3-996F156A38F3}" srcOrd="2" destOrd="0" parTransId="{7851AC1D-C036-8743-B0AB-B78334CBE6D3}" sibTransId="{05A3C785-C451-7044-AA06-7DEC2103939E}"/>
    <dgm:cxn modelId="{8B8A353C-247E-824D-804E-1106199EF9DA}" srcId="{4997041E-38AB-194E-9CBF-59698D995A9B}" destId="{ED65C0B9-2CEA-344B-AE52-2240B1322F50}" srcOrd="4" destOrd="0" parTransId="{BC96ED6C-C8F8-DA48-9CC0-6763A8D577B1}" sibTransId="{611ADE7D-90B5-C14F-965F-3DAB8CD7E6AF}"/>
    <dgm:cxn modelId="{BA977095-4EC2-4258-AAC5-720BBE3E8BF8}" type="presOf" srcId="{91B4B391-C079-D542-9458-5C248F2EF226}" destId="{92372558-AEAB-7341-986D-A3C1C2CAC740}" srcOrd="0" destOrd="0" presId="urn:microsoft.com/office/officeart/2005/8/layout/vProcess5"/>
    <dgm:cxn modelId="{8C8C79EE-4FD4-4A4C-A9D4-9EDF54188442}" type="presOf" srcId="{28DD43AB-581F-BB43-93F3-996F156A38F3}" destId="{D7FD22F2-B8FE-D347-A083-F4D851A8AF14}" srcOrd="0" destOrd="0" presId="urn:microsoft.com/office/officeart/2005/8/layout/vProcess5"/>
    <dgm:cxn modelId="{5DEC9928-3CF6-4BBA-8D90-851F0B1E7548}" type="presOf" srcId="{5D8817F3-669F-8C41-A446-C40FE6A23587}" destId="{CEF47734-B061-F745-9BA3-4928F1B59517}" srcOrd="0" destOrd="0" presId="urn:microsoft.com/office/officeart/2005/8/layout/vProcess5"/>
    <dgm:cxn modelId="{BC3CA26A-B9CB-4906-B779-2F13EEA2FD63}" type="presOf" srcId="{C34C5B35-052A-FC4D-982F-E6A3D4E89CCC}" destId="{9A1889D4-EC42-BC44-B011-91AC755BAF87}" srcOrd="0" destOrd="0" presId="urn:microsoft.com/office/officeart/2005/8/layout/vProcess5"/>
    <dgm:cxn modelId="{E24FB63A-5BD9-49BC-BC1A-3C6C4988F572}" type="presOf" srcId="{4997041E-38AB-194E-9CBF-59698D995A9B}" destId="{65388146-7D94-B842-806E-3EB933391EAA}" srcOrd="0" destOrd="0" presId="urn:microsoft.com/office/officeart/2005/8/layout/vProcess5"/>
    <dgm:cxn modelId="{8FF6FEB9-5333-4421-8EFB-FE7C187C2BDF}" type="presOf" srcId="{05A3C785-C451-7044-AA06-7DEC2103939E}" destId="{F5FDA6A9-7E6C-5B45-8F92-18631FAD86A5}" srcOrd="0" destOrd="0" presId="urn:microsoft.com/office/officeart/2005/8/layout/vProcess5"/>
    <dgm:cxn modelId="{DD0921A2-6772-48FD-832C-0F4F58CF1BB2}" type="presOf" srcId="{8DC43C9C-9C94-6E45-901A-E6FB9CA0F4A3}" destId="{C4F8DF5F-EF4F-2749-B35D-C10A3E3C8D1C}" srcOrd="0" destOrd="0" presId="urn:microsoft.com/office/officeart/2005/8/layout/vProcess5"/>
    <dgm:cxn modelId="{E86DB774-5E6B-425A-AEF4-ABFDAF010FAE}" type="presOf" srcId="{0C1C0F43-9D55-2F4F-831A-91D45BB4E396}" destId="{244A227C-088A-F843-B9E9-F96B81D03164}" srcOrd="0" destOrd="0" presId="urn:microsoft.com/office/officeart/2005/8/layout/vProcess5"/>
    <dgm:cxn modelId="{F23F5D93-2D9F-274F-AE60-5DAA44C1E6AA}" srcId="{4997041E-38AB-194E-9CBF-59698D995A9B}" destId="{EB2E368A-EEC1-354D-803C-DA8575146EEE}" srcOrd="1" destOrd="0" parTransId="{62A543E2-BA99-2843-A28A-79C201FE271B}" sibTransId="{C34C5B35-052A-FC4D-982F-E6A3D4E89CCC}"/>
    <dgm:cxn modelId="{8C67249E-229A-4FDB-9B0E-0F9DD1CDEE73}" type="presOf" srcId="{EB2E368A-EEC1-354D-803C-DA8575146EEE}" destId="{B8505897-A6B5-6E45-884F-81C5A354F3DF}" srcOrd="0" destOrd="0" presId="urn:microsoft.com/office/officeart/2005/8/layout/vProcess5"/>
    <dgm:cxn modelId="{A384391F-03CB-BE4C-8047-38C528277467}" srcId="{4997041E-38AB-194E-9CBF-59698D995A9B}" destId="{91B4B391-C079-D542-9458-5C248F2EF226}" srcOrd="3" destOrd="0" parTransId="{E084A490-C1DE-B440-B826-A40D24D78B60}" sibTransId="{8DC43C9C-9C94-6E45-901A-E6FB9CA0F4A3}"/>
    <dgm:cxn modelId="{7FA65C4E-9493-4ED8-A356-7C1172388252}" type="presOf" srcId="{ED65C0B9-2CEA-344B-AE52-2240B1322F50}" destId="{0120DAB3-5B0F-904D-9334-88E30FD4A769}" srcOrd="0" destOrd="0" presId="urn:microsoft.com/office/officeart/2005/8/layout/vProcess5"/>
    <dgm:cxn modelId="{58EFAB64-C532-4EEA-85DD-81BC937E8D70}" type="presOf" srcId="{91B4B391-C079-D542-9458-5C248F2EF226}" destId="{7C77E87B-C06F-2F43-811B-C2AE514CEA44}" srcOrd="1" destOrd="0" presId="urn:microsoft.com/office/officeart/2005/8/layout/vProcess5"/>
    <dgm:cxn modelId="{4B460D1D-B60F-4CAA-87AB-6E091FF73F61}" type="presOf" srcId="{EB2E368A-EEC1-354D-803C-DA8575146EEE}" destId="{4B553B60-3D8D-334F-B3EB-0E5374317ECA}" srcOrd="1" destOrd="0" presId="urn:microsoft.com/office/officeart/2005/8/layout/vProcess5"/>
    <dgm:cxn modelId="{A4706414-E363-0149-9EC1-925CF5F0316B}" srcId="{4997041E-38AB-194E-9CBF-59698D995A9B}" destId="{0C1C0F43-9D55-2F4F-831A-91D45BB4E396}" srcOrd="0" destOrd="0" parTransId="{631C33F6-FB8E-8F41-B20E-20664F42F19C}" sibTransId="{5D8817F3-669F-8C41-A446-C40FE6A23587}"/>
    <dgm:cxn modelId="{90A8670C-03A1-4509-9F67-FAB4D22D7B62}" type="presOf" srcId="{0C1C0F43-9D55-2F4F-831A-91D45BB4E396}" destId="{77A786F2-62D9-274A-9519-91B52DAB4552}" srcOrd="1" destOrd="0" presId="urn:microsoft.com/office/officeart/2005/8/layout/vProcess5"/>
    <dgm:cxn modelId="{D139E897-4CD5-43DB-B79F-3B40C7FC699F}" type="presOf" srcId="{28DD43AB-581F-BB43-93F3-996F156A38F3}" destId="{61CC54C2-0966-314B-9469-FEA02596C3D3}" srcOrd="1" destOrd="0" presId="urn:microsoft.com/office/officeart/2005/8/layout/vProcess5"/>
    <dgm:cxn modelId="{2A2B1F06-5CCF-436C-AAF5-B68BE0AA21F0}" type="presOf" srcId="{ED65C0B9-2CEA-344B-AE52-2240B1322F50}" destId="{E15268E2-3147-884E-BFE0-8A6CDF7A1D78}" srcOrd="1" destOrd="0" presId="urn:microsoft.com/office/officeart/2005/8/layout/vProcess5"/>
    <dgm:cxn modelId="{33CF751A-1325-419C-8026-1FB6E7135057}" type="presParOf" srcId="{65388146-7D94-B842-806E-3EB933391EAA}" destId="{6C1C925F-C337-0344-9F5C-2B68569DBF2F}" srcOrd="0" destOrd="0" presId="urn:microsoft.com/office/officeart/2005/8/layout/vProcess5"/>
    <dgm:cxn modelId="{B98E8B94-CCD5-4E08-9C6A-5766400115BF}" type="presParOf" srcId="{65388146-7D94-B842-806E-3EB933391EAA}" destId="{244A227C-088A-F843-B9E9-F96B81D03164}" srcOrd="1" destOrd="0" presId="urn:microsoft.com/office/officeart/2005/8/layout/vProcess5"/>
    <dgm:cxn modelId="{294BFF0D-8D10-41F5-927E-A45418440F2F}" type="presParOf" srcId="{65388146-7D94-B842-806E-3EB933391EAA}" destId="{B8505897-A6B5-6E45-884F-81C5A354F3DF}" srcOrd="2" destOrd="0" presId="urn:microsoft.com/office/officeart/2005/8/layout/vProcess5"/>
    <dgm:cxn modelId="{D76CAAB0-BD79-4E80-BFC7-3F46AEE56941}" type="presParOf" srcId="{65388146-7D94-B842-806E-3EB933391EAA}" destId="{D7FD22F2-B8FE-D347-A083-F4D851A8AF14}" srcOrd="3" destOrd="0" presId="urn:microsoft.com/office/officeart/2005/8/layout/vProcess5"/>
    <dgm:cxn modelId="{BAF94CD2-0BED-47CA-83AF-A240575E772A}" type="presParOf" srcId="{65388146-7D94-B842-806E-3EB933391EAA}" destId="{92372558-AEAB-7341-986D-A3C1C2CAC740}" srcOrd="4" destOrd="0" presId="urn:microsoft.com/office/officeart/2005/8/layout/vProcess5"/>
    <dgm:cxn modelId="{96A88D68-3464-4D6F-B98B-177A1592C789}" type="presParOf" srcId="{65388146-7D94-B842-806E-3EB933391EAA}" destId="{0120DAB3-5B0F-904D-9334-88E30FD4A769}" srcOrd="5" destOrd="0" presId="urn:microsoft.com/office/officeart/2005/8/layout/vProcess5"/>
    <dgm:cxn modelId="{741DE9DC-6F1E-46F6-94B8-95187A2E62EC}" type="presParOf" srcId="{65388146-7D94-B842-806E-3EB933391EAA}" destId="{CEF47734-B061-F745-9BA3-4928F1B59517}" srcOrd="6" destOrd="0" presId="urn:microsoft.com/office/officeart/2005/8/layout/vProcess5"/>
    <dgm:cxn modelId="{0A6AC3AC-F47E-475C-A5FB-ADF367B43F14}" type="presParOf" srcId="{65388146-7D94-B842-806E-3EB933391EAA}" destId="{9A1889D4-EC42-BC44-B011-91AC755BAF87}" srcOrd="7" destOrd="0" presId="urn:microsoft.com/office/officeart/2005/8/layout/vProcess5"/>
    <dgm:cxn modelId="{14F47C81-C85F-47E7-AFE8-FF83D4DBDD08}" type="presParOf" srcId="{65388146-7D94-B842-806E-3EB933391EAA}" destId="{F5FDA6A9-7E6C-5B45-8F92-18631FAD86A5}" srcOrd="8" destOrd="0" presId="urn:microsoft.com/office/officeart/2005/8/layout/vProcess5"/>
    <dgm:cxn modelId="{41B33A33-2FEA-4BBB-BD66-C1890305A6CC}" type="presParOf" srcId="{65388146-7D94-B842-806E-3EB933391EAA}" destId="{C4F8DF5F-EF4F-2749-B35D-C10A3E3C8D1C}" srcOrd="9" destOrd="0" presId="urn:microsoft.com/office/officeart/2005/8/layout/vProcess5"/>
    <dgm:cxn modelId="{4CD707D3-2BA4-48FB-8407-F74375CB4DFD}" type="presParOf" srcId="{65388146-7D94-B842-806E-3EB933391EAA}" destId="{77A786F2-62D9-274A-9519-91B52DAB4552}" srcOrd="10" destOrd="0" presId="urn:microsoft.com/office/officeart/2005/8/layout/vProcess5"/>
    <dgm:cxn modelId="{B131D02E-0019-4F4E-90EB-6E9E539B9076}" type="presParOf" srcId="{65388146-7D94-B842-806E-3EB933391EAA}" destId="{4B553B60-3D8D-334F-B3EB-0E5374317ECA}" srcOrd="11" destOrd="0" presId="urn:microsoft.com/office/officeart/2005/8/layout/vProcess5"/>
    <dgm:cxn modelId="{D84E862B-5ECB-4B76-88D5-5B80AE001571}" type="presParOf" srcId="{65388146-7D94-B842-806E-3EB933391EAA}" destId="{61CC54C2-0966-314B-9469-FEA02596C3D3}" srcOrd="12" destOrd="0" presId="urn:microsoft.com/office/officeart/2005/8/layout/vProcess5"/>
    <dgm:cxn modelId="{6B377F89-AABC-40BD-B895-98F2A243D117}" type="presParOf" srcId="{65388146-7D94-B842-806E-3EB933391EAA}" destId="{7C77E87B-C06F-2F43-811B-C2AE514CEA44}" srcOrd="13" destOrd="0" presId="urn:microsoft.com/office/officeart/2005/8/layout/vProcess5"/>
    <dgm:cxn modelId="{D2738C5D-3B8A-4CA9-AD35-1BE8566F77D0}" type="presParOf" srcId="{65388146-7D94-B842-806E-3EB933391EAA}" destId="{E15268E2-3147-884E-BFE0-8A6CDF7A1D78}"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1/23/2014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www.samsha.gov/nctic"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mailto:ca4toni@aol.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58981" y="1"/>
            <a:ext cx="103632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897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COMPONENT OF ACKNOWLEDGEMENT</a:t>
            </a:r>
            <a:endParaRPr lang="en-US" b="1" dirty="0">
              <a:effectLst>
                <a:outerShdw blurRad="38100" dist="38100" dir="2700000" algn="tl">
                  <a:srgbClr val="000000">
                    <a:alpha val="43137"/>
                  </a:srgbClr>
                </a:outerShdw>
              </a:effectLst>
            </a:endParaRPr>
          </a:p>
        </p:txBody>
      </p:sp>
      <p:sp>
        <p:nvSpPr>
          <p:cNvPr id="3" name="Rectangle 2"/>
          <p:cNvSpPr/>
          <p:nvPr/>
        </p:nvSpPr>
        <p:spPr>
          <a:xfrm>
            <a:off x="0" y="2214694"/>
            <a:ext cx="12192000" cy="283192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Understanding the pervasiveness of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trauma</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the impact it has on every aspect of life.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Accepting the pervasiveness of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trauma</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without expecting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disclosure</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of it by the client.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Reframing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trauma</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responses by redefining the perception of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‘problem behaviors’</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Encouraging the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process</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of change with respectful and </a:t>
            </a:r>
            <a:r>
              <a:rPr lang="en-US"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trauma-informed</a:t>
            </a:r>
            <a:r>
              <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support.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523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Component of safety</a:t>
            </a:r>
            <a:endParaRPr lang="en-US" b="1" dirty="0">
              <a:effectLst>
                <a:outerShdw blurRad="38100" dist="38100" dir="2700000" algn="tl">
                  <a:srgbClr val="000000">
                    <a:alpha val="43137"/>
                  </a:srgbClr>
                </a:outerShdw>
              </a:effectLst>
            </a:endParaRPr>
          </a:p>
        </p:txBody>
      </p:sp>
      <p:sp>
        <p:nvSpPr>
          <p:cNvPr id="3" name="Rectangle 2"/>
          <p:cNvSpPr/>
          <p:nvPr/>
        </p:nvSpPr>
        <p:spPr>
          <a:xfrm>
            <a:off x="0" y="1766782"/>
            <a:ext cx="12192000" cy="470256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Recognizing the many aspects involved in creating an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environment</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of</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safety</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for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clients</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who have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experienced trauma</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including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emotional, psychological, physical</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cultural</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safety.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Emphasizing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relationship building</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providing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flexible services </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where possible.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Ensuring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safety</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for everyone in the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organization</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including other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clients</a:t>
            </a:r>
            <a:r>
              <a:rPr lang="en-US" sz="28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a:t>
            </a:r>
            <a:r>
              <a:rPr lang="en-US" sz="28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staff</a:t>
            </a:r>
            <a:r>
              <a:rPr lang="en-US"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Finding ways to increase </a:t>
            </a:r>
            <a:r>
              <a:rPr lang="en-US" sz="28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emotional and physical safety</a:t>
            </a:r>
            <a:r>
              <a:rPr lang="en-US" sz="28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in services environments.</a:t>
            </a:r>
          </a:p>
        </p:txBody>
      </p:sp>
    </p:spTree>
    <p:extLst>
      <p:ext uri="{BB962C8B-B14F-4D97-AF65-F5344CB8AC3E}">
        <p14:creationId xmlns:p14="http://schemas.microsoft.com/office/powerpoint/2010/main" val="336302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Component of trustworthiness</a:t>
            </a:r>
            <a:endParaRPr lang="en-US" b="1" dirty="0">
              <a:effectLst>
                <a:outerShdw blurRad="38100" dist="38100" dir="2700000" algn="tl">
                  <a:srgbClr val="000000">
                    <a:alpha val="43137"/>
                  </a:srgbClr>
                </a:outerShdw>
              </a:effectLst>
            </a:endParaRPr>
          </a:p>
        </p:txBody>
      </p:sp>
      <p:sp>
        <p:nvSpPr>
          <p:cNvPr id="3" name="Rectangle 2"/>
          <p:cNvSpPr/>
          <p:nvPr/>
        </p:nvSpPr>
        <p:spPr>
          <a:xfrm>
            <a:off x="0" y="2651608"/>
            <a:ext cx="12192000" cy="272702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3200" dirty="0">
                <a:latin typeface="Times New Roman" panose="02020603050405020304" pitchFamily="18" charset="0"/>
                <a:ea typeface="Calibri" panose="020F0502020204030204" pitchFamily="34" charset="0"/>
                <a:cs typeface="Times New Roman" panose="02020603050405020304" pitchFamily="18" charset="0"/>
              </a:rPr>
              <a:t>Understanding the </a:t>
            </a:r>
            <a:r>
              <a:rPr lang="en-US" sz="3200" b="1" dirty="0">
                <a:latin typeface="Times New Roman" panose="02020603050405020304" pitchFamily="18" charset="0"/>
                <a:ea typeface="Calibri" panose="020F0502020204030204" pitchFamily="34" charset="0"/>
                <a:cs typeface="Times New Roman" panose="02020603050405020304" pitchFamily="18" charset="0"/>
              </a:rPr>
              <a:t>patience and respect </a:t>
            </a:r>
            <a:r>
              <a:rPr lang="en-US" sz="3200" dirty="0">
                <a:latin typeface="Times New Roman" panose="02020603050405020304" pitchFamily="18" charset="0"/>
                <a:ea typeface="Calibri" panose="020F0502020204030204" pitchFamily="34" charset="0"/>
                <a:cs typeface="Times New Roman" panose="02020603050405020304" pitchFamily="18" charset="0"/>
              </a:rPr>
              <a:t>required to build a </a:t>
            </a:r>
            <a:r>
              <a:rPr lang="en-US" sz="3200" b="1" dirty="0">
                <a:latin typeface="Times New Roman" panose="02020603050405020304" pitchFamily="18" charset="0"/>
                <a:ea typeface="Calibri" panose="020F0502020204030204" pitchFamily="34" charset="0"/>
                <a:cs typeface="Times New Roman" panose="02020603050405020304" pitchFamily="18" charset="0"/>
              </a:rPr>
              <a:t>therapeutic relationship </a:t>
            </a:r>
            <a:r>
              <a:rPr lang="en-US" sz="3200" dirty="0">
                <a:latin typeface="Times New Roman" panose="02020603050405020304" pitchFamily="18" charset="0"/>
                <a:ea typeface="Calibri" panose="020F0502020204030204" pitchFamily="34" charset="0"/>
                <a:cs typeface="Times New Roman" panose="02020603050405020304" pitchFamily="18" charset="0"/>
              </a:rPr>
              <a:t>with clients who have </a:t>
            </a:r>
            <a:r>
              <a:rPr lang="en-US" sz="3200" b="1" dirty="0">
                <a:latin typeface="Times New Roman" panose="02020603050405020304" pitchFamily="18" charset="0"/>
                <a:ea typeface="Calibri" panose="020F0502020204030204" pitchFamily="34" charset="0"/>
                <a:cs typeface="Times New Roman" panose="02020603050405020304" pitchFamily="18" charset="0"/>
              </a:rPr>
              <a:t>experienced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trauma</a:t>
            </a:r>
          </a:p>
          <a:p>
            <a:pPr marR="0" lvl="0">
              <a:lnSpc>
                <a:spcPct val="107000"/>
              </a:lnSpc>
              <a:spcBef>
                <a:spcPts val="0"/>
              </a:spcBef>
              <a:spcAft>
                <a:spcPts val="0"/>
              </a:spcAft>
            </a:pP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Determining and communicating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clear boundary guidelines</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9480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Component of trust &amp; control</a:t>
            </a:r>
            <a:endParaRPr lang="en-US" b="1" dirty="0">
              <a:effectLst>
                <a:outerShdw blurRad="38100" dist="38100" dir="2700000" algn="tl">
                  <a:srgbClr val="000000">
                    <a:alpha val="43137"/>
                  </a:srgbClr>
                </a:outerShdw>
              </a:effectLst>
            </a:endParaRPr>
          </a:p>
        </p:txBody>
      </p:sp>
      <p:sp>
        <p:nvSpPr>
          <p:cNvPr id="3" name="Rectangle 2"/>
          <p:cNvSpPr/>
          <p:nvPr/>
        </p:nvSpPr>
        <p:spPr>
          <a:xfrm>
            <a:off x="0" y="2493744"/>
            <a:ext cx="12192000" cy="272702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Understanding the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connections</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among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choice</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control</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safety</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Acknowledging the strong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emotional</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psychological</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impacts that enhanced choice and control can have for clients who have experienced trauma</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63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Component of relational collaboration</a:t>
            </a:r>
            <a:endParaRPr lang="en-US" b="1" dirty="0">
              <a:effectLst>
                <a:outerShdw blurRad="38100" dist="38100" dir="2700000" algn="tl">
                  <a:srgbClr val="000000">
                    <a:alpha val="43137"/>
                  </a:srgbClr>
                </a:outerShdw>
              </a:effectLst>
            </a:endParaRPr>
          </a:p>
        </p:txBody>
      </p:sp>
      <p:sp>
        <p:nvSpPr>
          <p:cNvPr id="3" name="Rectangle 2"/>
          <p:cNvSpPr/>
          <p:nvPr/>
        </p:nvSpPr>
        <p:spPr>
          <a:xfrm>
            <a:off x="0" y="2661290"/>
            <a:ext cx="12192000" cy="2658035"/>
          </a:xfrm>
          <a:prstGeom prst="rect">
            <a:avLst/>
          </a:prstGeom>
        </p:spPr>
        <p:txBody>
          <a:bodyPr wrap="square">
            <a:spAutoFit/>
          </a:bodyPr>
          <a:lstStyle/>
          <a:p>
            <a:pPr marL="457200" marR="0" lvl="0" indent="-457200" algn="just">
              <a:lnSpc>
                <a:spcPct val="107000"/>
              </a:lnSpc>
              <a:spcBef>
                <a:spcPts val="0"/>
              </a:spcBef>
              <a:spcAft>
                <a:spcPts val="0"/>
              </a:spcAft>
              <a:buBlip>
                <a:blip r:embed="rId2"/>
              </a:buBlip>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Recognizing the place of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relational approaches </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 providing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respectful</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compassionate</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care.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Blip>
                <a:blip r:embed="rId2"/>
              </a:buBlip>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Acknowledging that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collaboration</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between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service providers </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and </a:t>
            </a:r>
            <a:r>
              <a:rPr lang="en-US" sz="32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clients </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has far-reaching impacts.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688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Strength-based empowerment modalities component</a:t>
            </a:r>
            <a:endParaRPr lang="en-US" b="1" dirty="0">
              <a:effectLst>
                <a:outerShdw blurRad="38100" dist="38100" dir="2700000" algn="tl">
                  <a:srgbClr val="000000">
                    <a:alpha val="43137"/>
                  </a:srgbClr>
                </a:outerShdw>
              </a:effectLst>
            </a:endParaRPr>
          </a:p>
        </p:txBody>
      </p:sp>
      <p:sp>
        <p:nvSpPr>
          <p:cNvPr id="3" name="Rectangle 2"/>
          <p:cNvSpPr/>
          <p:nvPr/>
        </p:nvSpPr>
        <p:spPr>
          <a:xfrm>
            <a:off x="0" y="2641926"/>
            <a:ext cx="12192000" cy="2200089"/>
          </a:xfrm>
          <a:prstGeom prst="rect">
            <a:avLst/>
          </a:prstGeom>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Blip>
                <a:blip r:embed="rId2"/>
              </a:buBlip>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Recognizing the crucial role that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self-efficacy</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plays in supporting change for </a:t>
            </a:r>
            <a:r>
              <a:rPr lang="en-US" sz="3200"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clients </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who have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experienced trauma</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Emphasizing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hope</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optimism</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and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resilience</a:t>
            </a: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65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20" y="0"/>
            <a:ext cx="10364451" cy="1596177"/>
          </a:xfrm>
        </p:spPr>
        <p:txBody>
          <a:bodyPr/>
          <a:lstStyle/>
          <a:p>
            <a:r>
              <a:rPr lang="en-US" b="1" dirty="0" smtClean="0">
                <a:effectLst>
                  <a:outerShdw blurRad="38100" dist="38100" dir="2700000" algn="tl">
                    <a:srgbClr val="000000">
                      <a:alpha val="43137"/>
                    </a:srgbClr>
                  </a:outerShdw>
                </a:effectLst>
              </a:rPr>
              <a:t>A review of trauma-informed practices from the trauma tool kit</a:t>
            </a:r>
            <a:endParaRPr lang="en-US" b="1" dirty="0">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3972934430"/>
              </p:ext>
            </p:extLst>
          </p:nvPr>
        </p:nvGraphicFramePr>
        <p:xfrm>
          <a:off x="1950028" y="1295400"/>
          <a:ext cx="8153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rrowheads="1"/>
          </p:cNvPicPr>
          <p:nvPr/>
        </p:nvPicPr>
        <p:blipFill>
          <a:blip r:embed="rId7">
            <a:extLst>
              <a:ext uri="{28A0092B-C50C-407E-A947-70E740481C1C}">
                <a14:useLocalDpi xmlns:a14="http://schemas.microsoft.com/office/drawing/2010/main" val="0"/>
              </a:ext>
            </a:extLst>
          </a:blip>
          <a:srcRect l="5333" t="11044" r="5331" b="16653"/>
          <a:stretch>
            <a:fillRect/>
          </a:stretch>
        </p:blipFill>
        <p:spPr bwMode="auto">
          <a:xfrm>
            <a:off x="25400" y="59436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6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graphicEl>
                                              <a:dgm id="{244A227C-088A-F843-B9E9-F96B81D031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graphicEl>
                                              <a:dgm id="{CEF47734-B061-F745-9BA3-4928F1B5951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3">
                                            <p:graphicEl>
                                              <a:dgm id="{B8505897-A6B5-6E45-884F-81C5A354F3D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3">
                                            <p:graphicEl>
                                              <a:dgm id="{9A1889D4-EC42-BC44-B011-91AC755BAF8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3">
                                            <p:graphicEl>
                                              <a:dgm id="{D7FD22F2-B8FE-D347-A083-F4D851A8AF1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3">
                                            <p:graphicEl>
                                              <a:dgm id="{F5FDA6A9-7E6C-5B45-8F92-18631FAD86A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3">
                                            <p:graphicEl>
                                              <a:dgm id="{92372558-AEAB-7341-986D-A3C1C2CAC74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
                                          </p:stCondLst>
                                        </p:cTn>
                                        <p:tgtEl>
                                          <p:spTgt spid="3">
                                            <p:graphicEl>
                                              <a:dgm id="{C4F8DF5F-EF4F-2749-B35D-C10A3E3C8D1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9"/>
                                          </p:stCondLst>
                                        </p:cTn>
                                        <p:tgtEl>
                                          <p:spTgt spid="3">
                                            <p:graphicEl>
                                              <a:dgm id="{0120DAB3-5B0F-904D-9334-88E30FD4A7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Trauma defined</a:t>
            </a:r>
            <a:endParaRPr lang="en-US" b="1" dirty="0">
              <a:effectLst>
                <a:outerShdw blurRad="38100" dist="38100" dir="2700000" algn="tl">
                  <a:srgbClr val="000000">
                    <a:alpha val="43137"/>
                  </a:srgbClr>
                </a:outerShdw>
              </a:effectLst>
            </a:endParaRPr>
          </a:p>
        </p:txBody>
      </p:sp>
      <p:sp>
        <p:nvSpPr>
          <p:cNvPr id="3" name="Rectangle 2"/>
          <p:cNvSpPr/>
          <p:nvPr/>
        </p:nvSpPr>
        <p:spPr>
          <a:xfrm>
            <a:off x="0" y="1848756"/>
            <a:ext cx="12192000" cy="4773294"/>
          </a:xfrm>
          <a:prstGeom prst="rect">
            <a:avLst/>
          </a:prstGeom>
        </p:spPr>
        <p:txBody>
          <a:bodyPr wrap="square">
            <a:spAutoFit/>
          </a:bodyPr>
          <a:lstStyle/>
          <a:p>
            <a:pPr marL="800100" marR="0" lvl="1" indent="-342900" algn="just">
              <a:lnSpc>
                <a:spcPct val="107000"/>
              </a:lnSpc>
              <a:spcBef>
                <a:spcPts val="0"/>
              </a:spcBef>
              <a:spcAft>
                <a:spcPts val="0"/>
              </a:spcAft>
              <a:buBlip>
                <a:blip r:embed="rId2"/>
              </a:buBlip>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experience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violence</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victimization</a:t>
            </a:r>
            <a:r>
              <a:rPr lang="en-US" sz="2400" dirty="0">
                <a:latin typeface="Times New Roman" panose="02020603050405020304" pitchFamily="18" charset="0"/>
                <a:ea typeface="Calibri" panose="020F0502020204030204" pitchFamily="34" charset="0"/>
                <a:cs typeface="Times New Roman" panose="02020603050405020304" pitchFamily="18" charset="0"/>
              </a:rPr>
              <a:t> including sexual abuse, severe neglect, loss, domestic violence and/or the witnessing of violence, terrorism or disasters. </a:t>
            </a:r>
            <a:r>
              <a:rPr lang="en-US" sz="1050" dirty="0">
                <a:latin typeface="Times New Roman" panose="02020603050405020304" pitchFamily="18" charset="0"/>
                <a:ea typeface="Calibri" panose="020F0502020204030204" pitchFamily="34" charset="0"/>
                <a:cs typeface="Times New Roman" panose="02020603050405020304" pitchFamily="18" charset="0"/>
              </a:rPr>
              <a:t>(NASMHPD, 2006</a:t>
            </a:r>
            <a:r>
              <a:rPr lang="en-US" sz="105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Trauma is a </a:t>
            </a:r>
            <a:r>
              <a:rPr lang="en-US" sz="2400" b="1" dirty="0">
                <a:latin typeface="Times New Roman" panose="02020603050405020304" pitchFamily="18" charset="0"/>
                <a:ea typeface="Calibri" panose="020F0502020204030204" pitchFamily="34" charset="0"/>
                <a:cs typeface="Times New Roman" panose="02020603050405020304" pitchFamily="18" charset="0"/>
              </a:rPr>
              <a:t>psychological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distressing</a:t>
            </a:r>
            <a:r>
              <a:rPr lang="en-US" sz="2400" dirty="0">
                <a:latin typeface="Times New Roman" panose="02020603050405020304" pitchFamily="18" charset="0"/>
                <a:ea typeface="Calibri" panose="020F0502020204030204" pitchFamily="34" charset="0"/>
                <a:cs typeface="Times New Roman" panose="02020603050405020304" pitchFamily="18" charset="0"/>
              </a:rPr>
              <a:t> event that is outside the range of usual human experience. </a:t>
            </a:r>
            <a:r>
              <a:rPr lang="en-US" sz="1050" dirty="0">
                <a:latin typeface="Times New Roman" panose="02020603050405020304" pitchFamily="18" charset="0"/>
                <a:ea typeface="Calibri" panose="020F0502020204030204" pitchFamily="34" charset="0"/>
                <a:cs typeface="Times New Roman" panose="02020603050405020304" pitchFamily="18" charset="0"/>
              </a:rPr>
              <a:t>(Perry,  2002)</a:t>
            </a:r>
          </a:p>
          <a:p>
            <a:pPr marL="800100" marR="0" lvl="1"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Trauma is an unusually </a:t>
            </a:r>
            <a:r>
              <a:rPr lang="en-US" sz="2400" b="1" dirty="0">
                <a:latin typeface="Times New Roman" panose="02020603050405020304" pitchFamily="18" charset="0"/>
                <a:ea typeface="Calibri" panose="020F0502020204030204" pitchFamily="34" charset="0"/>
                <a:cs typeface="Times New Roman" panose="02020603050405020304" pitchFamily="18" charset="0"/>
              </a:rPr>
              <a:t>severe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stressor</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event</a:t>
            </a:r>
            <a:r>
              <a:rPr lang="en-US" sz="2400" dirty="0">
                <a:latin typeface="Times New Roman" panose="02020603050405020304" pitchFamily="18" charset="0"/>
                <a:ea typeface="Calibri" panose="020F0502020204030204" pitchFamily="34" charset="0"/>
                <a:cs typeface="Times New Roman" panose="02020603050405020304" pitchFamily="18" charset="0"/>
              </a:rPr>
              <a:t> that causes or is capable of causing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death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injury</a:t>
            </a:r>
            <a:r>
              <a:rPr lang="en-US" sz="2400" dirty="0">
                <a:latin typeface="Times New Roman" panose="02020603050405020304" pitchFamily="18" charset="0"/>
                <a:ea typeface="Calibri" panose="020F0502020204030204" pitchFamily="34" charset="0"/>
                <a:cs typeface="Times New Roman" panose="02020603050405020304" pitchFamily="18" charset="0"/>
              </a:rPr>
              <a:t>, or threat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physical integrity </a:t>
            </a:r>
            <a:r>
              <a:rPr lang="en-US" sz="2400" dirty="0">
                <a:latin typeface="Times New Roman" panose="02020603050405020304" pitchFamily="18" charset="0"/>
                <a:ea typeface="Calibri" panose="020F0502020204030204" pitchFamily="34" charset="0"/>
                <a:cs typeface="Times New Roman" panose="02020603050405020304" pitchFamily="18" charset="0"/>
              </a:rPr>
              <a:t>of self or others.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Baggerly</a:t>
            </a:r>
            <a:r>
              <a:rPr lang="en-US" sz="1050" dirty="0">
                <a:latin typeface="Times New Roman" panose="02020603050405020304" pitchFamily="18" charset="0"/>
                <a:ea typeface="Calibri" panose="020F0502020204030204" pitchFamily="34" charset="0"/>
                <a:cs typeface="Times New Roman" panose="02020603050405020304" pitchFamily="18" charset="0"/>
              </a:rPr>
              <a:t>, 2008) </a:t>
            </a:r>
          </a:p>
          <a:p>
            <a:pPr marL="800100" marR="0" lvl="1"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Trauma is accompanied by intense feelings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horror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terror</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helplessness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Baggerly</a:t>
            </a:r>
            <a:r>
              <a:rPr lang="en-US" sz="1050" dirty="0">
                <a:latin typeface="Times New Roman" panose="02020603050405020304" pitchFamily="18" charset="0"/>
                <a:ea typeface="Calibri" panose="020F0502020204030204" pitchFamily="34" charset="0"/>
                <a:cs typeface="Times New Roman" panose="02020603050405020304" pitchFamily="18" charset="0"/>
              </a:rPr>
              <a:t>, 2008)  </a:t>
            </a:r>
          </a:p>
          <a:p>
            <a:pPr marL="800100" marR="0" lvl="1"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Seriously threatens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health</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survival</a:t>
            </a:r>
            <a:r>
              <a:rPr lang="en-US" sz="2400" dirty="0">
                <a:latin typeface="Times New Roman" panose="02020603050405020304" pitchFamily="18" charset="0"/>
                <a:ea typeface="Calibri" panose="020F0502020204030204" pitchFamily="34" charset="0"/>
                <a:cs typeface="Times New Roman" panose="02020603050405020304" pitchFamily="18" charset="0"/>
              </a:rPr>
              <a:t> of the individual.</a:t>
            </a:r>
          </a:p>
          <a:p>
            <a:pPr marL="800100" marR="0" lvl="1"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Renders the individual </a:t>
            </a:r>
            <a:r>
              <a:rPr lang="en-US" sz="2400" b="1" dirty="0">
                <a:latin typeface="Times New Roman" panose="02020603050405020304" pitchFamily="18" charset="0"/>
                <a:ea typeface="Calibri" panose="020F0502020204030204" pitchFamily="34" charset="0"/>
                <a:cs typeface="Times New Roman" panose="02020603050405020304" pitchFamily="18" charset="0"/>
              </a:rPr>
              <a:t>powerless</a:t>
            </a:r>
            <a:r>
              <a:rPr lang="en-US" sz="2400" dirty="0">
                <a:latin typeface="Times New Roman" panose="02020603050405020304" pitchFamily="18" charset="0"/>
                <a:ea typeface="Calibri" panose="020F0502020204030204" pitchFamily="34" charset="0"/>
                <a:cs typeface="Times New Roman" panose="02020603050405020304" pitchFamily="18" charset="0"/>
              </a:rPr>
              <a:t> in the face of overwhelming</a:t>
            </a:r>
            <a:r>
              <a:rPr lang="en-US" sz="2400" b="1" dirty="0">
                <a:latin typeface="Times New Roman" panose="02020603050405020304" pitchFamily="18" charset="0"/>
                <a:ea typeface="Calibri" panose="020F0502020204030204" pitchFamily="34" charset="0"/>
                <a:cs typeface="Times New Roman" panose="02020603050405020304" pitchFamily="18" charset="0"/>
              </a:rPr>
              <a:t> fear </a:t>
            </a:r>
            <a:r>
              <a:rPr lang="en-US" sz="2400" dirty="0">
                <a:latin typeface="Times New Roman" panose="02020603050405020304" pitchFamily="18" charset="0"/>
                <a:ea typeface="Calibri" panose="020F0502020204030204" pitchFamily="34" charset="0"/>
                <a:cs typeface="Times New Roman" panose="02020603050405020304" pitchFamily="18" charset="0"/>
              </a:rPr>
              <a:t>or </a:t>
            </a:r>
            <a:r>
              <a:rPr lang="en-US" sz="2400" b="1" dirty="0">
                <a:latin typeface="Times New Roman" panose="02020603050405020304" pitchFamily="18" charset="0"/>
                <a:ea typeface="Calibri" panose="020F0502020204030204" pitchFamily="34" charset="0"/>
                <a:cs typeface="Times New Roman" panose="02020603050405020304" pitchFamily="18" charset="0"/>
              </a:rPr>
              <a:t>arousal</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800100" marR="0" lvl="1"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Overwhelms the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individual’s </a:t>
            </a:r>
            <a:r>
              <a:rPr lang="en-US" sz="2400" b="1" dirty="0">
                <a:latin typeface="Times New Roman" panose="02020603050405020304" pitchFamily="18" charset="0"/>
                <a:ea typeface="Calibri" panose="020F0502020204030204" pitchFamily="34" charset="0"/>
                <a:cs typeface="Times New Roman" panose="02020603050405020304" pitchFamily="18" charset="0"/>
              </a:rPr>
              <a:t>coping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capacity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800100" marR="0" lvl="1" indent="-342900" algn="just">
              <a:lnSpc>
                <a:spcPct val="107000"/>
              </a:lnSpc>
              <a:spcBef>
                <a:spcPts val="0"/>
              </a:spcBef>
              <a:spcAft>
                <a:spcPts val="80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Violates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basic assumptions </a:t>
            </a:r>
            <a:r>
              <a:rPr lang="en-US" sz="2400" dirty="0">
                <a:latin typeface="Times New Roman" panose="02020603050405020304" pitchFamily="18" charset="0"/>
                <a:ea typeface="Calibri" panose="020F0502020204030204" pitchFamily="34" charset="0"/>
                <a:cs typeface="Times New Roman" panose="02020603050405020304" pitchFamily="18" charset="0"/>
              </a:rPr>
              <a:t>about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safety</a:t>
            </a:r>
            <a:r>
              <a:rPr lang="en-US" sz="2400" dirty="0">
                <a:latin typeface="Times New Roman" panose="02020603050405020304" pitchFamily="18" charset="0"/>
                <a:ea typeface="Calibri" panose="020F0502020204030204" pitchFamily="34" charset="0"/>
                <a:cs typeface="Times New Roman" panose="02020603050405020304" pitchFamily="18" charset="0"/>
              </a:rPr>
              <a:t> of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environment</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trust</a:t>
            </a:r>
            <a:r>
              <a:rPr lang="en-US" sz="2400" dirty="0">
                <a:latin typeface="Times New Roman" panose="02020603050405020304" pitchFamily="18" charset="0"/>
                <a:ea typeface="Calibri" panose="020F0502020204030204" pitchFamily="34" charset="0"/>
                <a:cs typeface="Times New Roman" panose="02020603050405020304" pitchFamily="18" charset="0"/>
              </a:rPr>
              <a:t> of others. </a:t>
            </a:r>
            <a:r>
              <a:rPr lang="en-US" sz="1050" dirty="0">
                <a:latin typeface="Times New Roman" panose="02020603050405020304" pitchFamily="18" charset="0"/>
                <a:ea typeface="Calibri" panose="020F0502020204030204" pitchFamily="34" charset="0"/>
                <a:cs typeface="Times New Roman" panose="02020603050405020304" pitchFamily="18" charset="0"/>
              </a:rPr>
              <a:t>(Forrest-Perkins, 2011)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185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99"/>
                </a:solidFill>
                <a:effectLst>
                  <a:outerShdw blurRad="38100" dist="38100" dir="2700000" algn="tl">
                    <a:srgbClr val="000000">
                      <a:alpha val="43137"/>
                    </a:srgbClr>
                  </a:outerShdw>
                </a:effectLst>
              </a:rPr>
              <a:t>Levels of trauma</a:t>
            </a:r>
            <a:endParaRPr lang="en-US" b="1" dirty="0">
              <a:solidFill>
                <a:srgbClr val="FF6699"/>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pPr algn="ctr"/>
            <a:r>
              <a:rPr lang="en-US" sz="2800" b="1" dirty="0" smtClean="0">
                <a:solidFill>
                  <a:srgbClr val="FF6699"/>
                </a:solidFill>
                <a:latin typeface="Times New Roman" panose="02020603050405020304" pitchFamily="18" charset="0"/>
                <a:cs typeface="Times New Roman" panose="02020603050405020304" pitchFamily="18" charset="0"/>
              </a:rPr>
              <a:t>Level </a:t>
            </a:r>
            <a:r>
              <a:rPr lang="en-US" sz="2800" b="1" dirty="0" err="1" smtClean="0">
                <a:solidFill>
                  <a:srgbClr val="FF6699"/>
                </a:solidFill>
                <a:latin typeface="Times New Roman" panose="02020603050405020304" pitchFamily="18" charset="0"/>
                <a:cs typeface="Times New Roman" panose="02020603050405020304" pitchFamily="18" charset="0"/>
              </a:rPr>
              <a:t>i</a:t>
            </a:r>
            <a:endParaRPr lang="en-US" sz="2800" b="1" dirty="0">
              <a:solidFill>
                <a:srgbClr val="FF6699"/>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913774" y="3051012"/>
            <a:ext cx="5106027" cy="3806988"/>
          </a:xfrm>
        </p:spPr>
        <p:txBody>
          <a:bodyPr/>
          <a:lstStyle/>
          <a:p>
            <a:pPr marL="0" indent="0" algn="just">
              <a:buNone/>
            </a:pPr>
            <a:r>
              <a:rPr lang="en-US" sz="2800" dirty="0" smtClean="0">
                <a:cs typeface="Times New Roman" panose="02020603050405020304" pitchFamily="18" charset="0"/>
              </a:rPr>
              <a:t>A </a:t>
            </a:r>
            <a:r>
              <a:rPr lang="en-US" sz="2800" b="1" dirty="0">
                <a:cs typeface="Times New Roman" panose="02020603050405020304" pitchFamily="18" charset="0"/>
              </a:rPr>
              <a:t>Single incident </a:t>
            </a:r>
            <a:r>
              <a:rPr lang="en-US" sz="2800" dirty="0">
                <a:cs typeface="Times New Roman" panose="02020603050405020304" pitchFamily="18" charset="0"/>
              </a:rPr>
              <a:t>of trauma</a:t>
            </a:r>
          </a:p>
          <a:p>
            <a:pPr marL="0" indent="0" algn="just">
              <a:buNone/>
            </a:pPr>
            <a:r>
              <a:rPr lang="en-US" sz="2800" dirty="0" smtClean="0">
                <a:cs typeface="Times New Roman" panose="02020603050405020304" pitchFamily="18" charset="0"/>
              </a:rPr>
              <a:t>Examples </a:t>
            </a:r>
            <a:r>
              <a:rPr lang="en-US" sz="2800" dirty="0">
                <a:cs typeface="Times New Roman" panose="02020603050405020304" pitchFamily="18" charset="0"/>
              </a:rPr>
              <a:t>of a Type I trauma would include, experiencing a natural disaster, a house fire, a </a:t>
            </a:r>
            <a:r>
              <a:rPr lang="en-US" sz="2800" b="1" dirty="0">
                <a:cs typeface="Times New Roman" panose="02020603050405020304" pitchFamily="18" charset="0"/>
              </a:rPr>
              <a:t>onetime</a:t>
            </a:r>
            <a:r>
              <a:rPr lang="en-US" sz="2800" dirty="0">
                <a:cs typeface="Times New Roman" panose="02020603050405020304" pitchFamily="18" charset="0"/>
              </a:rPr>
              <a:t> violent crime. </a:t>
            </a:r>
          </a:p>
          <a:p>
            <a:endParaRPr lang="en-US" dirty="0"/>
          </a:p>
        </p:txBody>
      </p:sp>
      <p:sp>
        <p:nvSpPr>
          <p:cNvPr id="5" name="Text Placeholder 4"/>
          <p:cNvSpPr>
            <a:spLocks noGrp="1"/>
          </p:cNvSpPr>
          <p:nvPr>
            <p:ph type="body" sz="quarter" idx="3"/>
          </p:nvPr>
        </p:nvSpPr>
        <p:spPr/>
        <p:txBody>
          <a:bodyPr/>
          <a:lstStyle/>
          <a:p>
            <a:pPr algn="ctr"/>
            <a:r>
              <a:rPr lang="en-US" sz="2800" b="1" dirty="0" smtClean="0">
                <a:solidFill>
                  <a:srgbClr val="FF6699"/>
                </a:solidFill>
                <a:latin typeface="Times New Roman" panose="02020603050405020304" pitchFamily="18" charset="0"/>
                <a:cs typeface="Times New Roman" panose="02020603050405020304" pitchFamily="18" charset="0"/>
              </a:rPr>
              <a:t>Level ii</a:t>
            </a:r>
            <a:endParaRPr lang="en-US" sz="2800" b="1" dirty="0">
              <a:solidFill>
                <a:srgbClr val="FF6699"/>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4"/>
          </p:nvPr>
        </p:nvSpPr>
        <p:spPr>
          <a:xfrm>
            <a:off x="6172200" y="3051012"/>
            <a:ext cx="5465618" cy="3806988"/>
          </a:xfrm>
        </p:spPr>
        <p:txBody>
          <a:bodyPr>
            <a:normAutofit/>
          </a:bodyPr>
          <a:lstStyle/>
          <a:p>
            <a:pPr marL="0" indent="0">
              <a:buNone/>
            </a:pPr>
            <a:r>
              <a:rPr lang="en-US" sz="2400" dirty="0" smtClean="0"/>
              <a:t>A </a:t>
            </a:r>
            <a:r>
              <a:rPr lang="en-US" sz="2400" b="1" dirty="0"/>
              <a:t>prolonged</a:t>
            </a:r>
            <a:r>
              <a:rPr lang="en-US" sz="2400" dirty="0"/>
              <a:t> or</a:t>
            </a:r>
            <a:r>
              <a:rPr lang="en-US" sz="2400" b="1" dirty="0"/>
              <a:t> repeated </a:t>
            </a:r>
            <a:r>
              <a:rPr lang="en-US" sz="2400" dirty="0"/>
              <a:t>trauma. </a:t>
            </a:r>
          </a:p>
          <a:p>
            <a:pPr marL="0" indent="0">
              <a:buNone/>
            </a:pPr>
            <a:r>
              <a:rPr lang="en-US" sz="2400" dirty="0" smtClean="0"/>
              <a:t>Examples </a:t>
            </a:r>
            <a:r>
              <a:rPr lang="en-US" sz="2400" dirty="0"/>
              <a:t>of a type II trauma would be </a:t>
            </a:r>
            <a:r>
              <a:rPr lang="en-US" sz="2400" b="1" dirty="0"/>
              <a:t>repeated</a:t>
            </a:r>
            <a:r>
              <a:rPr lang="en-US" sz="2400" dirty="0"/>
              <a:t> bullying, sexual abuse, harassment or </a:t>
            </a:r>
            <a:r>
              <a:rPr lang="en-US" sz="2400" b="1" dirty="0"/>
              <a:t>witnessing repeated </a:t>
            </a:r>
            <a:r>
              <a:rPr lang="en-US" sz="2400" dirty="0"/>
              <a:t>domestic </a:t>
            </a:r>
            <a:r>
              <a:rPr lang="en-US" sz="2400" dirty="0" smtClean="0"/>
              <a:t>violence.</a:t>
            </a:r>
          </a:p>
          <a:p>
            <a:pPr marL="0" indent="0">
              <a:buNone/>
            </a:pPr>
            <a:r>
              <a:rPr lang="en-US" sz="2400" b="1" dirty="0" smtClean="0"/>
              <a:t>Repeated</a:t>
            </a:r>
            <a:r>
              <a:rPr lang="en-US" sz="2400" dirty="0" smtClean="0"/>
              <a:t> </a:t>
            </a:r>
            <a:r>
              <a:rPr lang="en-US" sz="2400" dirty="0"/>
              <a:t>combat in war. </a:t>
            </a:r>
            <a:r>
              <a:rPr lang="en-US" sz="1050" dirty="0"/>
              <a:t>(</a:t>
            </a:r>
            <a:r>
              <a:rPr lang="en-US" sz="1050" dirty="0" err="1"/>
              <a:t>Baggerly</a:t>
            </a:r>
            <a:r>
              <a:rPr lang="en-US" sz="1050" dirty="0"/>
              <a:t> J. &amp; </a:t>
            </a:r>
            <a:r>
              <a:rPr lang="en-US" sz="1050" dirty="0" err="1"/>
              <a:t>Exum</a:t>
            </a:r>
            <a:r>
              <a:rPr lang="en-US" sz="1050" dirty="0"/>
              <a:t> H.A. 2008) </a:t>
            </a:r>
          </a:p>
          <a:p>
            <a:endParaRPr lang="en-US" dirty="0"/>
          </a:p>
        </p:txBody>
      </p:sp>
    </p:spTree>
    <p:extLst>
      <p:ext uri="{BB962C8B-B14F-4D97-AF65-F5344CB8AC3E}">
        <p14:creationId xmlns:p14="http://schemas.microsoft.com/office/powerpoint/2010/main" val="1152122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Trauma-informed care</a:t>
            </a:r>
            <a:endParaRPr lang="en-US" b="1" dirty="0">
              <a:effectLst>
                <a:outerShdw blurRad="38100" dist="38100" dir="2700000" algn="tl">
                  <a:srgbClr val="000000">
                    <a:alpha val="43137"/>
                  </a:srgbClr>
                </a:outerShdw>
              </a:effectLst>
            </a:endParaRPr>
          </a:p>
        </p:txBody>
      </p:sp>
      <p:sp>
        <p:nvSpPr>
          <p:cNvPr id="3" name="Rectangle 2"/>
          <p:cNvSpPr/>
          <p:nvPr/>
        </p:nvSpPr>
        <p:spPr>
          <a:xfrm>
            <a:off x="0" y="2254158"/>
            <a:ext cx="12192000" cy="3162532"/>
          </a:xfrm>
          <a:prstGeom prst="rect">
            <a:avLst/>
          </a:prstGeom>
        </p:spPr>
        <p:txBody>
          <a:bodyPr wrap="square">
            <a:spAutoFit/>
          </a:bodyPr>
          <a:lstStyle/>
          <a:p>
            <a:pPr marR="0" lvl="0" algn="just">
              <a:lnSpc>
                <a:spcPct val="107000"/>
              </a:lnSpc>
              <a:spcBef>
                <a:spcPts val="0"/>
              </a:spcBef>
              <a:spcAft>
                <a:spcPts val="0"/>
              </a:spcAft>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Trauma-Informed Care is an </a:t>
            </a:r>
            <a:r>
              <a:rPr lang="en-US" sz="4400" dirty="0">
                <a:latin typeface="Times New Roman" panose="02020603050405020304" pitchFamily="18" charset="0"/>
                <a:ea typeface="Calibri" panose="020F0502020204030204" pitchFamily="34" charset="0"/>
                <a:cs typeface="Times New Roman" panose="02020603050405020304" pitchFamily="18" charset="0"/>
              </a:rPr>
              <a:t>approach to engaging people with </a:t>
            </a:r>
            <a:r>
              <a:rPr lang="en-US" sz="4400" b="1" dirty="0">
                <a:latin typeface="Times New Roman" panose="02020603050405020304" pitchFamily="18" charset="0"/>
                <a:ea typeface="Calibri" panose="020F0502020204030204" pitchFamily="34" charset="0"/>
                <a:cs typeface="Times New Roman" panose="02020603050405020304" pitchFamily="18" charset="0"/>
              </a:rPr>
              <a:t>histories </a:t>
            </a:r>
            <a:r>
              <a:rPr lang="en-US" sz="4400" dirty="0">
                <a:latin typeface="Times New Roman" panose="02020603050405020304" pitchFamily="18" charset="0"/>
                <a:ea typeface="Calibri" panose="020F0502020204030204" pitchFamily="34" charset="0"/>
                <a:cs typeface="Times New Roman" panose="02020603050405020304" pitchFamily="18" charset="0"/>
              </a:rPr>
              <a:t>of trauma that </a:t>
            </a:r>
            <a:r>
              <a:rPr lang="en-US" sz="4400" b="1" dirty="0">
                <a:latin typeface="Times New Roman" panose="02020603050405020304" pitchFamily="18" charset="0"/>
                <a:ea typeface="Calibri" panose="020F0502020204030204" pitchFamily="34" charset="0"/>
                <a:cs typeface="Times New Roman" panose="02020603050405020304" pitchFamily="18" charset="0"/>
              </a:rPr>
              <a:t>recognizes</a:t>
            </a:r>
            <a:r>
              <a:rPr lang="en-US" sz="4400" dirty="0">
                <a:latin typeface="Times New Roman" panose="02020603050405020304" pitchFamily="18" charset="0"/>
                <a:ea typeface="Calibri" panose="020F0502020204030204" pitchFamily="34" charset="0"/>
                <a:cs typeface="Times New Roman" panose="02020603050405020304" pitchFamily="18" charset="0"/>
              </a:rPr>
              <a:t> the </a:t>
            </a:r>
            <a:r>
              <a:rPr lang="en-US" sz="4400" b="1" dirty="0">
                <a:latin typeface="Times New Roman" panose="02020603050405020304" pitchFamily="18" charset="0"/>
                <a:ea typeface="Calibri" panose="020F0502020204030204" pitchFamily="34" charset="0"/>
                <a:cs typeface="Times New Roman" panose="02020603050405020304" pitchFamily="18" charset="0"/>
              </a:rPr>
              <a:t>presence</a:t>
            </a:r>
            <a:r>
              <a:rPr lang="en-US" sz="4400" dirty="0">
                <a:latin typeface="Times New Roman" panose="02020603050405020304" pitchFamily="18" charset="0"/>
                <a:ea typeface="Calibri" panose="020F0502020204030204" pitchFamily="34" charset="0"/>
                <a:cs typeface="Times New Roman" panose="02020603050405020304" pitchFamily="18" charset="0"/>
              </a:rPr>
              <a:t> of trauma symptoms and </a:t>
            </a:r>
            <a:r>
              <a:rPr lang="en-US" sz="4400" b="1" dirty="0">
                <a:latin typeface="Times New Roman" panose="02020603050405020304" pitchFamily="18" charset="0"/>
                <a:ea typeface="Calibri" panose="020F0502020204030204" pitchFamily="34" charset="0"/>
                <a:cs typeface="Times New Roman" panose="02020603050405020304" pitchFamily="18" charset="0"/>
              </a:rPr>
              <a:t>acknowledges</a:t>
            </a:r>
            <a:r>
              <a:rPr lang="en-US" sz="4400" dirty="0">
                <a:latin typeface="Times New Roman" panose="02020603050405020304" pitchFamily="18" charset="0"/>
                <a:ea typeface="Calibri" panose="020F0502020204030204" pitchFamily="34" charset="0"/>
                <a:cs typeface="Times New Roman" panose="02020603050405020304" pitchFamily="18" charset="0"/>
              </a:rPr>
              <a:t> the </a:t>
            </a:r>
            <a:r>
              <a:rPr lang="en-US" sz="4400" b="1" dirty="0">
                <a:latin typeface="Times New Roman" panose="02020603050405020304" pitchFamily="18" charset="0"/>
                <a:ea typeface="Calibri" panose="020F0502020204030204" pitchFamily="34" charset="0"/>
                <a:cs typeface="Times New Roman" panose="02020603050405020304" pitchFamily="18" charset="0"/>
              </a:rPr>
              <a:t>role</a:t>
            </a:r>
            <a:r>
              <a:rPr lang="en-US" sz="4400" dirty="0">
                <a:latin typeface="Times New Roman" panose="02020603050405020304" pitchFamily="18" charset="0"/>
                <a:ea typeface="Calibri" panose="020F0502020204030204" pitchFamily="34" charset="0"/>
                <a:cs typeface="Times New Roman" panose="02020603050405020304" pitchFamily="18" charset="0"/>
              </a:rPr>
              <a:t> that trauma has played in their lives.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rPr>
              <a:t>National Center for Trauma Informed Care (NCTIC, </a:t>
            </a:r>
            <a:r>
              <a:rPr lang="en-US" sz="11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www.samsha.gov/nctic</a:t>
            </a:r>
            <a:r>
              <a:rPr lang="en-US" sz="1100" dirty="0">
                <a:latin typeface="Times New Roman" panose="02020603050405020304" pitchFamily="18" charset="0"/>
                <a:ea typeface="Calibri" panose="020F0502020204030204" pitchFamily="34" charset="0"/>
                <a:cs typeface="Times New Roman" panose="02020603050405020304" pitchFamily="18" charset="0"/>
              </a:rPr>
              <a:t>, 2013)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003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rPr>
              <a:t>Program AGENDA</a:t>
            </a:r>
            <a:endParaRPr lang="en-US" sz="6000" b="1" dirty="0">
              <a:effectLst>
                <a:outerShdw blurRad="38100" dist="38100" dir="2700000" algn="tl">
                  <a:srgbClr val="000000">
                    <a:alpha val="43137"/>
                  </a:srgbClr>
                </a:outerShdw>
              </a:effectLst>
            </a:endParaRPr>
          </a:p>
        </p:txBody>
      </p:sp>
      <p:sp>
        <p:nvSpPr>
          <p:cNvPr id="3" name="Rectangle 2"/>
          <p:cNvSpPr/>
          <p:nvPr/>
        </p:nvSpPr>
        <p:spPr>
          <a:xfrm>
            <a:off x="0" y="2493744"/>
            <a:ext cx="12192000" cy="4005071"/>
          </a:xfrm>
          <a:prstGeom prst="rect">
            <a:avLst/>
          </a:prstGeom>
        </p:spPr>
        <p:txBody>
          <a:bodyPr wrap="square">
            <a:spAutoFit/>
          </a:bodyPr>
          <a:lstStyle/>
          <a:p>
            <a:pPr marL="457200" marR="0" lvl="0" indent="-457200">
              <a:lnSpc>
                <a:spcPct val="107000"/>
              </a:lnSpc>
              <a:spcBef>
                <a:spcPts val="0"/>
              </a:spcBef>
              <a:spcAft>
                <a:spcPts val="0"/>
              </a:spcAft>
              <a:buBlip>
                <a:blip r:embed="rId2"/>
              </a:buBlip>
            </a:pPr>
            <a:r>
              <a:rPr lang="en-US" sz="4800" dirty="0" smtClean="0">
                <a:latin typeface="Times New Roman" panose="02020603050405020304" pitchFamily="18" charset="0"/>
                <a:ea typeface="Calibri" panose="020F0502020204030204" pitchFamily="34" charset="0"/>
                <a:cs typeface="Times New Roman" panose="02020603050405020304" pitchFamily="18" charset="0"/>
              </a:rPr>
              <a:t>Setting </a:t>
            </a:r>
            <a:r>
              <a:rPr lang="en-US" sz="4800" dirty="0">
                <a:latin typeface="Times New Roman" panose="02020603050405020304" pitchFamily="18" charset="0"/>
                <a:ea typeface="Calibri" panose="020F0502020204030204" pitchFamily="34" charset="0"/>
                <a:cs typeface="Times New Roman" panose="02020603050405020304" pitchFamily="18" charset="0"/>
              </a:rPr>
              <a:t>the </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Stage</a:t>
            </a:r>
          </a:p>
          <a:p>
            <a:pPr marL="457200" marR="0" lvl="0" indent="-457200">
              <a:lnSpc>
                <a:spcPct val="107000"/>
              </a:lnSpc>
              <a:spcBef>
                <a:spcPts val="0"/>
              </a:spcBef>
              <a:spcAft>
                <a:spcPts val="0"/>
              </a:spcAft>
              <a:buBlip>
                <a:blip r:embed="rId2"/>
              </a:buBlip>
            </a:pPr>
            <a:r>
              <a:rPr lang="en-US" sz="4800" dirty="0" smtClean="0">
                <a:latin typeface="Times New Roman" panose="02020603050405020304" pitchFamily="18" charset="0"/>
                <a:ea typeface="Calibri" panose="020F0502020204030204" pitchFamily="34" charset="0"/>
                <a:cs typeface="Times New Roman" panose="02020603050405020304" pitchFamily="18" charset="0"/>
              </a:rPr>
              <a:t>Reminder</a:t>
            </a:r>
            <a:r>
              <a:rPr lang="en-US" sz="4800" dirty="0">
                <a:latin typeface="Times New Roman" panose="02020603050405020304" pitchFamily="18" charset="0"/>
                <a:ea typeface="Calibri" panose="020F0502020204030204" pitchFamily="34" charset="0"/>
                <a:cs typeface="Times New Roman" panose="02020603050405020304" pitchFamily="18" charset="0"/>
              </a:rPr>
              <a:t>: What is Trauma-Informed Practice</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nSpc>
                <a:spcPct val="107000"/>
              </a:lnSpc>
              <a:spcBef>
                <a:spcPts val="0"/>
              </a:spcBef>
              <a:spcAft>
                <a:spcPts val="0"/>
              </a:spcAft>
              <a:buBlip>
                <a:blip r:embed="rId2"/>
              </a:buBlip>
            </a:pPr>
            <a:r>
              <a:rPr lang="en-US" sz="4800" dirty="0" smtClean="0">
                <a:latin typeface="Times New Roman" panose="02020603050405020304" pitchFamily="18" charset="0"/>
                <a:ea typeface="Calibri" panose="020F0502020204030204" pitchFamily="34" charset="0"/>
                <a:cs typeface="Times New Roman" panose="02020603050405020304" pitchFamily="18" charset="0"/>
              </a:rPr>
              <a:t>Trauma-Informed Practice for Strengthening Relationships and Measuring Progress</a:t>
            </a:r>
          </a:p>
          <a:p>
            <a:pPr marL="457200" marR="0" lvl="0" indent="-457200">
              <a:lnSpc>
                <a:spcPct val="107000"/>
              </a:lnSpc>
              <a:spcBef>
                <a:spcPts val="0"/>
              </a:spcBef>
              <a:spcAft>
                <a:spcPts val="0"/>
              </a:spcAft>
              <a:buBlip>
                <a:blip r:embed="rId2"/>
              </a:buBlip>
            </a:pPr>
            <a:r>
              <a:rPr lang="en-US" sz="4800" dirty="0" smtClean="0">
                <a:latin typeface="Times New Roman" panose="02020603050405020304" pitchFamily="18" charset="0"/>
                <a:ea typeface="Calibri" panose="020F0502020204030204" pitchFamily="34" charset="0"/>
                <a:cs typeface="Times New Roman" panose="02020603050405020304" pitchFamily="18" charset="0"/>
              </a:rPr>
              <a:t>Group Work (R.I.C.H. Approach)</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15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5934969" cy="2023254"/>
          </a:xfrm>
        </p:spPr>
        <p:txBody>
          <a:bodyPr/>
          <a:lstStyle/>
          <a:p>
            <a:r>
              <a:rPr lang="en-US" b="1" dirty="0" smtClean="0">
                <a:effectLst>
                  <a:outerShdw blurRad="38100" dist="38100" dir="2700000" algn="tl">
                    <a:srgbClr val="000000">
                      <a:alpha val="43137"/>
                    </a:srgbClr>
                  </a:outerShdw>
                </a:effectLst>
              </a:rPr>
              <a:t>The MANY faces of trauma</a:t>
            </a:r>
            <a:endParaRPr lang="en-US" b="1"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119" r="6119"/>
          <a:stretch>
            <a:fillRect/>
          </a:stretch>
        </p:blipFill>
        <p:spPr/>
      </p:pic>
      <p:sp>
        <p:nvSpPr>
          <p:cNvPr id="4" name="Text Placeholder 3"/>
          <p:cNvSpPr>
            <a:spLocks noGrp="1"/>
          </p:cNvSpPr>
          <p:nvPr>
            <p:ph type="body" sz="half" idx="2"/>
          </p:nvPr>
        </p:nvSpPr>
        <p:spPr/>
        <p:txBody>
          <a:bodyPr>
            <a:noAutofit/>
          </a:bodyPr>
          <a:lstStyle/>
          <a:p>
            <a:pPr algn="just"/>
            <a:r>
              <a:rPr lang="en-US" sz="2800" dirty="0">
                <a:latin typeface="Times New Roman" panose="02020603050405020304" pitchFamily="18" charset="0"/>
                <a:ea typeface="Calibri" panose="020F0502020204030204" pitchFamily="34" charset="0"/>
              </a:rPr>
              <a:t>The </a:t>
            </a:r>
            <a:r>
              <a:rPr lang="en-US" sz="2800" b="1" dirty="0">
                <a:latin typeface="Times New Roman" panose="02020603050405020304" pitchFamily="18" charset="0"/>
                <a:ea typeface="Calibri" panose="020F0502020204030204" pitchFamily="34" charset="0"/>
              </a:rPr>
              <a:t>human</a:t>
            </a:r>
            <a:r>
              <a:rPr lang="en-US" sz="2800" dirty="0">
                <a:latin typeface="Times New Roman" panose="02020603050405020304" pitchFamily="18" charset="0"/>
                <a:ea typeface="Calibri" panose="020F0502020204030204" pitchFamily="34" charset="0"/>
              </a:rPr>
              <a:t> cost to address </a:t>
            </a:r>
            <a:r>
              <a:rPr lang="en-US" sz="2800" b="1" dirty="0">
                <a:latin typeface="Times New Roman" panose="02020603050405020304" pitchFamily="18" charset="0"/>
                <a:ea typeface="Calibri" panose="020F0502020204030204" pitchFamily="34" charset="0"/>
              </a:rPr>
              <a:t>trauma</a:t>
            </a:r>
            <a:r>
              <a:rPr lang="en-US" sz="2800" dirty="0">
                <a:latin typeface="Times New Roman" panose="02020603050405020304" pitchFamily="18" charset="0"/>
                <a:ea typeface="Calibri" panose="020F0502020204030204" pitchFamily="34" charset="0"/>
              </a:rPr>
              <a:t> is high. There are many faces of unaddressed trauma – and many </a:t>
            </a:r>
            <a:r>
              <a:rPr lang="en-US" sz="2800" b="1" dirty="0">
                <a:latin typeface="Times New Roman" panose="02020603050405020304" pitchFamily="18" charset="0"/>
                <a:ea typeface="Calibri" panose="020F0502020204030204" pitchFamily="34" charset="0"/>
              </a:rPr>
              <a:t>paths</a:t>
            </a:r>
            <a:r>
              <a:rPr lang="en-US" sz="2800" dirty="0">
                <a:latin typeface="Times New Roman" panose="02020603050405020304" pitchFamily="18" charset="0"/>
                <a:ea typeface="Calibri" panose="020F0502020204030204" pitchFamily="34" charset="0"/>
              </a:rPr>
              <a:t> the </a:t>
            </a:r>
            <a:r>
              <a:rPr lang="en-US" sz="2800" b="1" dirty="0">
                <a:latin typeface="Times New Roman" panose="02020603050405020304" pitchFamily="18" charset="0"/>
                <a:ea typeface="Calibri" panose="020F0502020204030204" pitchFamily="34" charset="0"/>
              </a:rPr>
              <a:t>impact </a:t>
            </a:r>
            <a:r>
              <a:rPr lang="en-US" sz="2800" dirty="0">
                <a:latin typeface="Times New Roman" panose="02020603050405020304" pitchFamily="18" charset="0"/>
                <a:ea typeface="Calibri" panose="020F0502020204030204" pitchFamily="34" charset="0"/>
              </a:rPr>
              <a:t>of such traumas can </a:t>
            </a:r>
            <a:r>
              <a:rPr lang="en-US" sz="2800" b="1" dirty="0" smtClean="0">
                <a:latin typeface="Times New Roman" panose="02020603050405020304" pitchFamily="18" charset="0"/>
                <a:ea typeface="Calibri" panose="020F0502020204030204" pitchFamily="34" charset="0"/>
              </a:rPr>
              <a:t>travel</a:t>
            </a:r>
            <a:r>
              <a:rPr lang="en-US" sz="2800" dirty="0" smtClean="0">
                <a:latin typeface="Times New Roman" panose="02020603050405020304" pitchFamily="18" charset="0"/>
                <a:ea typeface="Calibri" panose="020F0502020204030204" pitchFamily="34" charset="0"/>
              </a:rPr>
              <a:t>.</a:t>
            </a:r>
            <a:endParaRPr lang="en-US" sz="2800" b="1" dirty="0"/>
          </a:p>
        </p:txBody>
      </p:sp>
    </p:spTree>
    <p:extLst>
      <p:ext uri="{BB962C8B-B14F-4D97-AF65-F5344CB8AC3E}">
        <p14:creationId xmlns:p14="http://schemas.microsoft.com/office/powerpoint/2010/main" val="270087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Faces of trauma</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2214694"/>
            <a:ext cx="5105400" cy="383974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584752" y="2214695"/>
            <a:ext cx="4280296" cy="3839740"/>
          </a:xfrm>
        </p:spPr>
      </p:pic>
    </p:spTree>
    <p:extLst>
      <p:ext uri="{BB962C8B-B14F-4D97-AF65-F5344CB8AC3E}">
        <p14:creationId xmlns:p14="http://schemas.microsoft.com/office/powerpoint/2010/main" val="3067490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TRAUMA REVEALED – THE NUMBER’S GAME</a:t>
            </a:r>
            <a:endParaRPr lang="en-US" b="1" dirty="0">
              <a:effectLst>
                <a:outerShdw blurRad="38100" dist="38100" dir="2700000" algn="tl">
                  <a:srgbClr val="000000">
                    <a:alpha val="43137"/>
                  </a:srgbClr>
                </a:outerShdw>
              </a:effectLst>
            </a:endParaRPr>
          </a:p>
        </p:txBody>
      </p:sp>
      <p:sp>
        <p:nvSpPr>
          <p:cNvPr id="3" name="Rectangle 2"/>
          <p:cNvSpPr/>
          <p:nvPr/>
        </p:nvSpPr>
        <p:spPr>
          <a:xfrm>
            <a:off x="0" y="1937603"/>
            <a:ext cx="12192000" cy="4784964"/>
          </a:xfrm>
          <a:prstGeom prst="rect">
            <a:avLst/>
          </a:prstGeom>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56% </a:t>
            </a:r>
            <a:r>
              <a:rPr lang="en-US" sz="2400" dirty="0">
                <a:latin typeface="Times New Roman" panose="02020603050405020304" pitchFamily="18" charset="0"/>
                <a:ea typeface="Calibri" panose="020F0502020204030204" pitchFamily="34" charset="0"/>
                <a:cs typeface="Times New Roman" panose="02020603050405020304" pitchFamily="18" charset="0"/>
              </a:rPr>
              <a:t>of general adult sample reported at least one traumatic event </a:t>
            </a:r>
            <a:r>
              <a:rPr lang="en-US" sz="1050" dirty="0">
                <a:latin typeface="Times New Roman" panose="02020603050405020304" pitchFamily="18" charset="0"/>
                <a:ea typeface="Calibri" panose="020F0502020204030204" pitchFamily="34" charset="0"/>
                <a:cs typeface="Times New Roman" panose="02020603050405020304" pitchFamily="18" charset="0"/>
              </a:rPr>
              <a:t>(Kessler et al., 1995)</a:t>
            </a:r>
          </a:p>
          <a:p>
            <a:pPr marL="457200" marR="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90% </a:t>
            </a:r>
            <a:r>
              <a:rPr lang="en-US" sz="2400" dirty="0">
                <a:latin typeface="Times New Roman" panose="02020603050405020304" pitchFamily="18" charset="0"/>
                <a:ea typeface="Calibri" panose="020F0502020204030204" pitchFamily="34" charset="0"/>
                <a:cs typeface="Times New Roman" panose="02020603050405020304" pitchFamily="18" charset="0"/>
              </a:rPr>
              <a:t>of mental health clients have been exposed to a traumatic event and most have multiple experiences of trauma.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Muesar</a:t>
            </a:r>
            <a:r>
              <a:rPr lang="en-US" sz="1050" dirty="0">
                <a:latin typeface="Times New Roman" panose="02020603050405020304" pitchFamily="18" charset="0"/>
                <a:ea typeface="Calibri" panose="020F0502020204030204" pitchFamily="34" charset="0"/>
                <a:cs typeface="Times New Roman" panose="02020603050405020304" pitchFamily="18" charset="0"/>
              </a:rPr>
              <a:t>, 1998)</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75% </a:t>
            </a:r>
            <a:r>
              <a:rPr lang="en-US" sz="2400" dirty="0">
                <a:latin typeface="Times New Roman" panose="02020603050405020304" pitchFamily="18" charset="0"/>
                <a:ea typeface="Calibri" panose="020F0502020204030204" pitchFamily="34" charset="0"/>
                <a:cs typeface="Times New Roman" panose="02020603050405020304" pitchFamily="18" charset="0"/>
              </a:rPr>
              <a:t>of women and men in substance abuse treatment report abuse and trauma histories. </a:t>
            </a:r>
            <a:r>
              <a:rPr lang="en-US" sz="1050" dirty="0">
                <a:latin typeface="Times New Roman" panose="02020603050405020304" pitchFamily="18" charset="0"/>
                <a:ea typeface="Calibri" panose="020F0502020204030204" pitchFamily="34" charset="0"/>
                <a:cs typeface="Times New Roman" panose="02020603050405020304" pitchFamily="18" charset="0"/>
              </a:rPr>
              <a:t>(SAMHSA/CSAT, 2000)</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97% </a:t>
            </a:r>
            <a:r>
              <a:rPr lang="en-US" sz="2400" dirty="0">
                <a:latin typeface="Times New Roman" panose="02020603050405020304" pitchFamily="18" charset="0"/>
                <a:ea typeface="Calibri" panose="020F0502020204030204" pitchFamily="34" charset="0"/>
                <a:cs typeface="Times New Roman" panose="02020603050405020304" pitchFamily="18" charset="0"/>
              </a:rPr>
              <a:t>of homeless women with mental illness experienced severe physical and/or sexual abuse, </a:t>
            </a:r>
            <a:r>
              <a:rPr lang="en-US" sz="2400" b="1" dirty="0">
                <a:latin typeface="Times New Roman" panose="02020603050405020304" pitchFamily="18" charset="0"/>
                <a:ea typeface="Calibri" panose="020F0502020204030204" pitchFamily="34" charset="0"/>
                <a:cs typeface="Times New Roman" panose="02020603050405020304" pitchFamily="18" charset="0"/>
              </a:rPr>
              <a:t>87% </a:t>
            </a:r>
            <a:r>
              <a:rPr lang="en-US" sz="2400" dirty="0">
                <a:latin typeface="Times New Roman" panose="02020603050405020304" pitchFamily="18" charset="0"/>
                <a:ea typeface="Calibri" panose="020F0502020204030204" pitchFamily="34" charset="0"/>
                <a:cs typeface="Times New Roman" panose="02020603050405020304" pitchFamily="18" charset="0"/>
              </a:rPr>
              <a:t>experienced this abuse as children and as adults. </a:t>
            </a:r>
            <a:r>
              <a:rPr lang="en-US" sz="1050" dirty="0">
                <a:latin typeface="Times New Roman" panose="02020603050405020304" pitchFamily="18" charset="0"/>
                <a:ea typeface="Calibri" panose="020F0502020204030204" pitchFamily="34" charset="0"/>
                <a:cs typeface="Times New Roman" panose="02020603050405020304" pitchFamily="18" charset="0"/>
              </a:rPr>
              <a:t>(Goodman, Dutton et al., 1997)</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92% </a:t>
            </a:r>
            <a:r>
              <a:rPr lang="en-US" sz="2400" dirty="0">
                <a:latin typeface="Times New Roman" panose="02020603050405020304" pitchFamily="18" charset="0"/>
                <a:ea typeface="Calibri" panose="020F0502020204030204" pitchFamily="34" charset="0"/>
                <a:cs typeface="Times New Roman" panose="02020603050405020304" pitchFamily="18" charset="0"/>
              </a:rPr>
              <a:t>of incarcerated girls reported sexual, physical or severe emotional abuse in childhood.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Acoca</a:t>
            </a:r>
            <a:r>
              <a:rPr lang="en-US" sz="1050" dirty="0">
                <a:latin typeface="Times New Roman" panose="02020603050405020304" pitchFamily="18" charset="0"/>
                <a:ea typeface="Calibri" panose="020F0502020204030204" pitchFamily="34" charset="0"/>
                <a:cs typeface="Times New Roman" panose="02020603050405020304" pitchFamily="18" charset="0"/>
              </a:rPr>
              <a:t> &amp; </a:t>
            </a:r>
            <a:r>
              <a:rPr lang="en-US" sz="1050" dirty="0" err="1">
                <a:latin typeface="Times New Roman" panose="02020603050405020304" pitchFamily="18" charset="0"/>
                <a:ea typeface="Calibri" panose="020F0502020204030204" pitchFamily="34" charset="0"/>
                <a:cs typeface="Times New Roman" panose="02020603050405020304" pitchFamily="18" charset="0"/>
              </a:rPr>
              <a:t>Dedel</a:t>
            </a:r>
            <a:r>
              <a:rPr lang="en-US" sz="1050" dirty="0">
                <a:latin typeface="Times New Roman" panose="02020603050405020304" pitchFamily="18" charset="0"/>
                <a:ea typeface="Calibri" panose="020F0502020204030204" pitchFamily="34" charset="0"/>
                <a:cs typeface="Times New Roman" panose="02020603050405020304" pitchFamily="18" charset="0"/>
              </a:rPr>
              <a:t>, 1998)</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38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numbers game continued</a:t>
            </a:r>
            <a:endParaRPr lang="en-US" b="1" dirty="0">
              <a:effectLst>
                <a:outerShdw blurRad="38100" dist="38100" dir="2700000" algn="tl">
                  <a:srgbClr val="000000">
                    <a:alpha val="43137"/>
                  </a:srgbClr>
                </a:outerShdw>
              </a:effectLst>
            </a:endParaRPr>
          </a:p>
        </p:txBody>
      </p:sp>
      <p:sp>
        <p:nvSpPr>
          <p:cNvPr id="3" name="Rectangle 2"/>
          <p:cNvSpPr/>
          <p:nvPr/>
        </p:nvSpPr>
        <p:spPr>
          <a:xfrm>
            <a:off x="0" y="1917433"/>
            <a:ext cx="12192000" cy="5007268"/>
          </a:xfrm>
          <a:prstGeom prst="rect">
            <a:avLst/>
          </a:prstGeom>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Being abused or neglected as a child increases the likelihood of arrest as a juvenile by </a:t>
            </a:r>
            <a:r>
              <a:rPr lang="en-US" sz="2400" b="1" dirty="0">
                <a:latin typeface="Times New Roman" panose="02020603050405020304" pitchFamily="18" charset="0"/>
                <a:ea typeface="Calibri" panose="020F0502020204030204" pitchFamily="34" charset="0"/>
                <a:cs typeface="Times New Roman" panose="02020603050405020304" pitchFamily="18" charset="0"/>
              </a:rPr>
              <a:t>59%</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Widom</a:t>
            </a:r>
            <a:r>
              <a:rPr lang="en-US" sz="1050" dirty="0">
                <a:latin typeface="Times New Roman" panose="02020603050405020304" pitchFamily="18" charset="0"/>
                <a:ea typeface="Calibri" panose="020F0502020204030204" pitchFamily="34" charset="0"/>
                <a:cs typeface="Times New Roman" panose="02020603050405020304" pitchFamily="18" charset="0"/>
              </a:rPr>
              <a:t>, 1995)</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3 million </a:t>
            </a:r>
            <a:r>
              <a:rPr lang="en-US" sz="2400" dirty="0">
                <a:latin typeface="Times New Roman" panose="02020603050405020304" pitchFamily="18" charset="0"/>
                <a:ea typeface="Calibri" panose="020F0502020204030204" pitchFamily="34" charset="0"/>
                <a:cs typeface="Times New Roman" panose="02020603050405020304" pitchFamily="18" charset="0"/>
              </a:rPr>
              <a:t>children are suspected of being victims of abuse and/neglect.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Mazelis</a:t>
            </a:r>
            <a:r>
              <a:rPr lang="en-US" sz="1050" dirty="0">
                <a:latin typeface="Times New Roman" panose="02020603050405020304" pitchFamily="18" charset="0"/>
                <a:ea typeface="Calibri" panose="020F0502020204030204" pitchFamily="34" charset="0"/>
                <a:cs typeface="Times New Roman" panose="02020603050405020304" pitchFamily="18" charset="0"/>
              </a:rPr>
              <a:t>, 1999)</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Arrest rates of trauma-exposed youth are up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8 times </a:t>
            </a:r>
            <a:r>
              <a:rPr lang="en-US" sz="2400" dirty="0">
                <a:latin typeface="Times New Roman" panose="02020603050405020304" pitchFamily="18" charset="0"/>
                <a:ea typeface="Calibri" panose="020F0502020204030204" pitchFamily="34" charset="0"/>
                <a:cs typeface="Times New Roman" panose="02020603050405020304" pitchFamily="18" charset="0"/>
              </a:rPr>
              <a:t>higher than community samples of same-age peers. </a:t>
            </a:r>
            <a:r>
              <a:rPr lang="en-US" sz="1050" dirty="0">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latin typeface="Times New Roman" panose="02020603050405020304" pitchFamily="18" charset="0"/>
                <a:ea typeface="Calibri" panose="020F0502020204030204" pitchFamily="34" charset="0"/>
                <a:cs typeface="Times New Roman" panose="02020603050405020304" pitchFamily="18" charset="0"/>
              </a:rPr>
              <a:t>Saigh</a:t>
            </a:r>
            <a:r>
              <a:rPr lang="en-US" sz="1050" dirty="0">
                <a:latin typeface="Times New Roman" panose="02020603050405020304" pitchFamily="18" charset="0"/>
                <a:ea typeface="Calibri" panose="020F0502020204030204" pitchFamily="34" charset="0"/>
                <a:cs typeface="Times New Roman" panose="02020603050405020304" pitchFamily="18" charset="0"/>
              </a:rPr>
              <a:t> et al, 1999; Saltzman et al, 2001)</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Abused children are more likely to…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Be in special education</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Have below-grade-level achievement test scores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Have poor work habits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Fail a grade </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latin typeface="Times New Roman" panose="02020603050405020304" pitchFamily="18" charset="0"/>
                <a:ea typeface="Calibri" panose="020F0502020204030204" pitchFamily="34" charset="0"/>
                <a:cs typeface="Times New Roman" panose="02020603050405020304" pitchFamily="18" charset="0"/>
              </a:rPr>
              <a:t>Shonk</a:t>
            </a:r>
            <a:r>
              <a:rPr lang="en-US" sz="1400" dirty="0">
                <a:latin typeface="Times New Roman" panose="02020603050405020304" pitchFamily="18" charset="0"/>
                <a:ea typeface="Calibri" panose="020F0502020204030204" pitchFamily="34" charset="0"/>
                <a:cs typeface="Times New Roman" panose="02020603050405020304" pitchFamily="18" charset="0"/>
              </a:rPr>
              <a:t>, et al. 2001)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105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Here’s A Trauma-Informed Approach </a:t>
            </a:r>
            <a:br>
              <a:rPr lang="en-US" dirty="0">
                <a:ea typeface="ＭＳ Ｐゴシック" pitchFamily="34" charset="-128"/>
              </a:rPr>
            </a:br>
            <a:r>
              <a:rPr lang="en-US" dirty="0">
                <a:ea typeface="ＭＳ Ｐゴシック" pitchFamily="34" charset="-128"/>
              </a:rPr>
              <a:t>You Can Use To </a:t>
            </a:r>
            <a:br>
              <a:rPr lang="en-US" dirty="0">
                <a:ea typeface="ＭＳ Ｐゴシック" pitchFamily="34" charset="-128"/>
              </a:rPr>
            </a:br>
            <a:r>
              <a:rPr lang="en-US" dirty="0">
                <a:ea typeface="ＭＳ Ｐゴシック" pitchFamily="34" charset="-128"/>
              </a:rPr>
              <a:t>Strengthen Relationships &amp; Measure Progress!</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3542" b="99183" l="9955" r="89593"/>
                    </a14:imgEffect>
                  </a14:imgLayer>
                </a14:imgProps>
              </a:ext>
            </a:extLst>
          </a:blip>
          <a:stretch>
            <a:fillRect/>
          </a:stretch>
        </p:blipFill>
        <p:spPr>
          <a:xfrm>
            <a:off x="2812472" y="2214694"/>
            <a:ext cx="6567055" cy="4532470"/>
          </a:xfrm>
          <a:prstGeom prst="rect">
            <a:avLst/>
          </a:prstGeom>
        </p:spPr>
      </p:pic>
    </p:spTree>
    <p:extLst>
      <p:ext uri="{BB962C8B-B14F-4D97-AF65-F5344CB8AC3E}">
        <p14:creationId xmlns:p14="http://schemas.microsoft.com/office/powerpoint/2010/main" val="270875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The </a:t>
            </a:r>
            <a:r>
              <a:rPr lang="en-US" sz="4000" b="1" dirty="0" err="1" smtClean="0">
                <a:effectLst>
                  <a:outerShdw blurRad="38100" dist="38100" dir="2700000" algn="tl">
                    <a:srgbClr val="000000">
                      <a:alpha val="43137"/>
                    </a:srgbClr>
                  </a:outerShdw>
                </a:effectLst>
              </a:rPr>
              <a:t>r.i.c.h</a:t>
            </a:r>
            <a:r>
              <a:rPr lang="en-US" sz="4000" b="1" dirty="0" smtClean="0">
                <a:effectLst>
                  <a:outerShdw blurRad="38100" dist="38100" dir="2700000" algn="tl">
                    <a:srgbClr val="000000">
                      <a:alpha val="43137"/>
                    </a:srgbClr>
                  </a:outerShdw>
                </a:effectLst>
              </a:rPr>
              <a:t>. approach</a:t>
            </a:r>
            <a:endParaRPr lang="en-US" sz="4000" b="1" dirty="0">
              <a:effectLst>
                <a:outerShdw blurRad="38100" dist="38100" dir="2700000" algn="tl">
                  <a:srgbClr val="000000">
                    <a:alpha val="43137"/>
                  </a:srgbClr>
                </a:outerShdw>
              </a:effectLst>
            </a:endParaRPr>
          </a:p>
        </p:txBody>
      </p:sp>
      <p:sp>
        <p:nvSpPr>
          <p:cNvPr id="3" name="Rectangle 2"/>
          <p:cNvSpPr/>
          <p:nvPr/>
        </p:nvSpPr>
        <p:spPr>
          <a:xfrm>
            <a:off x="0" y="2641926"/>
            <a:ext cx="12192000" cy="3027047"/>
          </a:xfrm>
          <a:prstGeom prst="rect">
            <a:avLst/>
          </a:prstGeom>
        </p:spPr>
        <p:txBody>
          <a:bodyPr wrap="square">
            <a:spAutoFit/>
          </a:bodyPr>
          <a:lstStyle/>
          <a:p>
            <a:pPr algn="just">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At its core, </a:t>
            </a:r>
            <a:r>
              <a:rPr lang="en-US" sz="3600" b="1" dirty="0">
                <a:latin typeface="Times New Roman" panose="02020603050405020304" pitchFamily="18" charset="0"/>
                <a:ea typeface="Calibri" panose="020F0502020204030204" pitchFamily="34" charset="0"/>
                <a:cs typeface="Times New Roman" panose="02020603050405020304" pitchFamily="18" charset="0"/>
              </a:rPr>
              <a:t>RICH</a:t>
            </a:r>
            <a:r>
              <a:rPr lang="en-US" sz="3600" dirty="0">
                <a:latin typeface="Times New Roman" panose="02020603050405020304" pitchFamily="18" charset="0"/>
                <a:ea typeface="Calibri" panose="020F0502020204030204" pitchFamily="34" charset="0"/>
                <a:cs typeface="Times New Roman" panose="02020603050405020304" pitchFamily="18" charset="0"/>
              </a:rPr>
              <a:t> is fundamental to the </a:t>
            </a:r>
            <a:r>
              <a:rPr lang="en-US" sz="3600" b="1" dirty="0">
                <a:latin typeface="Times New Roman" panose="02020603050405020304" pitchFamily="18" charset="0"/>
                <a:ea typeface="Calibri" panose="020F0502020204030204" pitchFamily="34" charset="0"/>
                <a:cs typeface="Times New Roman" panose="02020603050405020304" pitchFamily="18" charset="0"/>
              </a:rPr>
              <a:t>therapeutic relationship </a:t>
            </a:r>
            <a:r>
              <a:rPr lang="en-US" sz="3600" dirty="0">
                <a:latin typeface="Times New Roman" panose="02020603050405020304" pitchFamily="18" charset="0"/>
                <a:ea typeface="Calibri" panose="020F0502020204030204" pitchFamily="34" charset="0"/>
                <a:cs typeface="Times New Roman" panose="02020603050405020304" pitchFamily="18" charset="0"/>
              </a:rPr>
              <a:t>between </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client/consumer</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and </a:t>
            </a:r>
            <a:r>
              <a:rPr lang="en-US" sz="3600" b="1" dirty="0">
                <a:latin typeface="Times New Roman" panose="02020603050405020304" pitchFamily="18" charset="0"/>
                <a:ea typeface="Calibri" panose="020F0502020204030204" pitchFamily="34" charset="0"/>
                <a:cs typeface="Times New Roman" panose="02020603050405020304" pitchFamily="18" charset="0"/>
              </a:rPr>
              <a:t>provider</a:t>
            </a:r>
            <a:r>
              <a:rPr lang="en-US" sz="3600" dirty="0">
                <a:latin typeface="Times New Roman" panose="02020603050405020304" pitchFamily="18" charset="0"/>
                <a:ea typeface="Calibri" panose="020F0502020204030204" pitchFamily="34" charset="0"/>
                <a:cs typeface="Times New Roman" panose="02020603050405020304" pitchFamily="18" charset="0"/>
              </a:rPr>
              <a:t>. In a </a:t>
            </a:r>
            <a:r>
              <a:rPr lang="en-US" sz="3600" b="1" dirty="0">
                <a:latin typeface="Times New Roman" panose="02020603050405020304" pitchFamily="18" charset="0"/>
                <a:ea typeface="Calibri" panose="020F0502020204030204" pitchFamily="34" charset="0"/>
                <a:cs typeface="Times New Roman" panose="02020603050405020304" pitchFamily="18" charset="0"/>
              </a:rPr>
              <a:t>therapeutic relationship</a:t>
            </a:r>
            <a:r>
              <a:rPr lang="en-US" sz="3600" dirty="0">
                <a:latin typeface="Times New Roman" panose="02020603050405020304" pitchFamily="18" charset="0"/>
                <a:ea typeface="Calibri" panose="020F0502020204030204" pitchFamily="34" charset="0"/>
                <a:cs typeface="Times New Roman" panose="02020603050405020304" pitchFamily="18" charset="0"/>
              </a:rPr>
              <a:t>, the essential building blocks of </a:t>
            </a:r>
            <a:r>
              <a:rPr lang="en-US" sz="3600" b="1" dirty="0">
                <a:latin typeface="Times New Roman" panose="02020603050405020304" pitchFamily="18" charset="0"/>
                <a:ea typeface="Calibri" panose="020F0502020204030204" pitchFamily="34" charset="0"/>
                <a:cs typeface="Times New Roman" panose="02020603050405020304" pitchFamily="18" charset="0"/>
              </a:rPr>
              <a:t>safety</a:t>
            </a:r>
            <a:r>
              <a:rPr lang="en-US" sz="3600" dirty="0">
                <a:latin typeface="Times New Roman" panose="02020603050405020304" pitchFamily="18" charset="0"/>
                <a:ea typeface="Calibri" panose="020F0502020204030204" pitchFamily="34" charset="0"/>
                <a:cs typeface="Times New Roman" panose="02020603050405020304" pitchFamily="18" charset="0"/>
              </a:rPr>
              <a:t> and </a:t>
            </a:r>
            <a:r>
              <a:rPr lang="en-US" sz="3600" b="1" dirty="0">
                <a:latin typeface="Times New Roman" panose="02020603050405020304" pitchFamily="18" charset="0"/>
                <a:ea typeface="Calibri" panose="020F0502020204030204" pitchFamily="34" charset="0"/>
                <a:cs typeface="Times New Roman" panose="02020603050405020304" pitchFamily="18" charset="0"/>
              </a:rPr>
              <a:t>trust</a:t>
            </a:r>
            <a:r>
              <a:rPr lang="en-US" sz="3600" dirty="0">
                <a:latin typeface="Times New Roman" panose="02020603050405020304" pitchFamily="18" charset="0"/>
                <a:ea typeface="Calibri" panose="020F0502020204030204" pitchFamily="34" charset="0"/>
                <a:cs typeface="Times New Roman" panose="02020603050405020304" pitchFamily="18" charset="0"/>
              </a:rPr>
              <a:t> are fostered and developed. These building blocks are essential to healing </a:t>
            </a:r>
            <a:r>
              <a:rPr lang="en-US" sz="3600" b="1" dirty="0">
                <a:latin typeface="Times New Roman" panose="02020603050405020304" pitchFamily="18" charset="0"/>
                <a:ea typeface="Calibri" panose="020F0502020204030204" pitchFamily="34" charset="0"/>
                <a:cs typeface="Times New Roman" panose="02020603050405020304" pitchFamily="18" charset="0"/>
              </a:rPr>
              <a:t>human connections</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231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21" y="202881"/>
            <a:ext cx="10364451" cy="1596177"/>
          </a:xfrm>
        </p:spPr>
        <p:txBody>
          <a:bodyPr/>
          <a:lstStyle/>
          <a:p>
            <a:r>
              <a:rPr lang="en-US" b="1" dirty="0" smtClean="0">
                <a:effectLst>
                  <a:outerShdw blurRad="38100" dist="38100" dir="2700000" algn="tl">
                    <a:srgbClr val="000000">
                      <a:alpha val="43137"/>
                    </a:srgbClr>
                  </a:outerShdw>
                </a:effectLst>
              </a:rPr>
              <a:t>The </a:t>
            </a:r>
            <a:r>
              <a:rPr lang="en-US" b="1" dirty="0" err="1" smtClean="0">
                <a:effectLst>
                  <a:outerShdw blurRad="38100" dist="38100" dir="2700000" algn="tl">
                    <a:srgbClr val="000000">
                      <a:alpha val="43137"/>
                    </a:srgbClr>
                  </a:outerShdw>
                </a:effectLst>
              </a:rPr>
              <a:t>r.i.c.h</a:t>
            </a:r>
            <a:r>
              <a:rPr lang="en-US" b="1" dirty="0" smtClean="0">
                <a:effectLst>
                  <a:outerShdw blurRad="38100" dist="38100" dir="2700000" algn="tl">
                    <a:srgbClr val="000000">
                      <a:alpha val="43137"/>
                    </a:srgbClr>
                  </a:outerShdw>
                </a:effectLst>
              </a:rPr>
              <a:t>. approach</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077825" y="1568425"/>
            <a:ext cx="8230313" cy="5358848"/>
          </a:xfrm>
          <a:prstGeom prst="rect">
            <a:avLst/>
          </a:prstGeom>
        </p:spPr>
      </p:pic>
    </p:spTree>
    <p:extLst>
      <p:ext uri="{BB962C8B-B14F-4D97-AF65-F5344CB8AC3E}">
        <p14:creationId xmlns:p14="http://schemas.microsoft.com/office/powerpoint/2010/main" val="2611556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177206"/>
            <a:ext cx="10364451" cy="1596177"/>
          </a:xfrm>
        </p:spPr>
        <p:txBody>
          <a:bodyPr>
            <a:normAutofit/>
          </a:bodyPr>
          <a:lstStyle/>
          <a:p>
            <a:r>
              <a:rPr lang="en-US" sz="4000" b="1" dirty="0">
                <a:effectLst>
                  <a:outerShdw blurRad="38100" dist="38100" dir="2700000" algn="tl">
                    <a:srgbClr val="000000">
                      <a:alpha val="43137"/>
                    </a:srgbClr>
                  </a:outerShdw>
                </a:effectLst>
              </a:rPr>
              <a:t>R-E-S-P-E-C-T</a:t>
            </a:r>
          </a:p>
        </p:txBody>
      </p:sp>
      <p:pic>
        <p:nvPicPr>
          <p:cNvPr id="3" name="Picture 2"/>
          <p:cNvPicPr>
            <a:picLocks noChangeAspect="1"/>
          </p:cNvPicPr>
          <p:nvPr/>
        </p:nvPicPr>
        <p:blipFill>
          <a:blip r:embed="rId2"/>
          <a:stretch>
            <a:fillRect/>
          </a:stretch>
        </p:blipFill>
        <p:spPr>
          <a:xfrm>
            <a:off x="1842654" y="1814946"/>
            <a:ext cx="8506691" cy="489065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545" r="100000"/>
                    </a14:imgEffect>
                  </a14:imgLayer>
                </a14:imgProps>
              </a:ext>
            </a:extLst>
          </a:blip>
          <a:stretch>
            <a:fillRect/>
          </a:stretch>
        </p:blipFill>
        <p:spPr>
          <a:xfrm>
            <a:off x="0" y="-41564"/>
            <a:ext cx="2237426" cy="2091109"/>
          </a:xfrm>
          <a:prstGeom prst="rect">
            <a:avLst/>
          </a:prstGeom>
        </p:spPr>
      </p:pic>
    </p:spTree>
    <p:extLst>
      <p:ext uri="{BB962C8B-B14F-4D97-AF65-F5344CB8AC3E}">
        <p14:creationId xmlns:p14="http://schemas.microsoft.com/office/powerpoint/2010/main" val="298099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0698"/>
            <a:ext cx="10364451" cy="1596177"/>
          </a:xfrm>
        </p:spPr>
        <p:txBody>
          <a:bodyPr>
            <a:normAutofit/>
          </a:bodyPr>
          <a:lstStyle/>
          <a:p>
            <a:r>
              <a:rPr lang="en-US" sz="4000" b="1" dirty="0" smtClean="0">
                <a:effectLst>
                  <a:outerShdw blurRad="38100" dist="38100" dir="2700000" algn="tl">
                    <a:srgbClr val="000000">
                      <a:alpha val="43137"/>
                    </a:srgbClr>
                  </a:outerShdw>
                </a:effectLst>
              </a:rPr>
              <a:t>RESPECT CONTINUED</a:t>
            </a:r>
            <a:endParaRPr lang="en-US" sz="4000" b="1" dirty="0">
              <a:effectLst>
                <a:outerShdw blurRad="38100" dist="38100" dir="2700000" algn="tl">
                  <a:srgbClr val="000000">
                    <a:alpha val="43137"/>
                  </a:srgbClr>
                </a:outerShdw>
              </a:effectLst>
            </a:endParaRPr>
          </a:p>
        </p:txBody>
      </p:sp>
      <p:sp>
        <p:nvSpPr>
          <p:cNvPr id="3" name="Rectangle 2"/>
          <p:cNvSpPr/>
          <p:nvPr/>
        </p:nvSpPr>
        <p:spPr>
          <a:xfrm>
            <a:off x="0" y="2164423"/>
            <a:ext cx="12192000" cy="4933082"/>
          </a:xfrm>
          <a:prstGeom prst="rect">
            <a:avLst/>
          </a:prstGeom>
        </p:spPr>
        <p:txBody>
          <a:bodyPr wrap="square">
            <a:spAutoFit/>
          </a:bodyPr>
          <a:lstStyle/>
          <a:p>
            <a:pPr algn="just">
              <a:lnSpc>
                <a:spcPct val="107000"/>
              </a:lnSpc>
            </a:pPr>
            <a:r>
              <a:rPr lang="en-US" sz="2800" b="1" i="1" dirty="0">
                <a:latin typeface="Times New Roman" panose="02020603050405020304" pitchFamily="18" charset="0"/>
                <a:ea typeface="Calibri" panose="020F0502020204030204" pitchFamily="34" charset="0"/>
                <a:cs typeface="Times New Roman" panose="02020603050405020304" pitchFamily="18" charset="0"/>
              </a:rPr>
              <a:t>When treating a client with respect, the following should be kept in mind: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800" b="1" dirty="0">
                <a:latin typeface="Times New Roman" panose="02020603050405020304" pitchFamily="18" charset="0"/>
                <a:ea typeface="Calibri" panose="020F0502020204030204" pitchFamily="34" charset="0"/>
                <a:cs typeface="Times New Roman" panose="02020603050405020304" pitchFamily="18" charset="0"/>
              </a:rPr>
              <a:t>Collaboration:</a:t>
            </a:r>
            <a:r>
              <a:rPr lang="en-US" sz="2800" dirty="0">
                <a:latin typeface="Times New Roman" panose="02020603050405020304" pitchFamily="18" charset="0"/>
                <a:ea typeface="Calibri" panose="020F0502020204030204" pitchFamily="34" charset="0"/>
                <a:cs typeface="Times New Roman" panose="02020603050405020304" pitchFamily="18" charset="0"/>
              </a:rPr>
              <a:t> work with the client, not against the client. The journey to recovery is a collaborative effort between client and provider. The client has an equal voice which leads to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empowerment</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800" b="1" dirty="0">
                <a:latin typeface="Times New Roman" panose="02020603050405020304" pitchFamily="18" charset="0"/>
                <a:ea typeface="Calibri" panose="020F0502020204030204" pitchFamily="34" charset="0"/>
              </a:rPr>
              <a:t>Confidentiality:</a:t>
            </a:r>
            <a:r>
              <a:rPr lang="en-US" sz="2800" dirty="0">
                <a:latin typeface="Times New Roman" panose="02020603050405020304" pitchFamily="18" charset="0"/>
                <a:ea typeface="Calibri" panose="020F0502020204030204" pitchFamily="34" charset="0"/>
              </a:rPr>
              <a:t> whatever is discussed between client and provider must be held in the </a:t>
            </a:r>
            <a:r>
              <a:rPr lang="en-US" sz="2800" dirty="0" smtClean="0">
                <a:latin typeface="Times New Roman" panose="02020603050405020304" pitchFamily="18" charset="0"/>
                <a:ea typeface="Calibri" panose="020F0502020204030204" pitchFamily="34" charset="0"/>
              </a:rPr>
              <a:t>strictest confidence. Otherwise trust would be eroded.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800" b="1" dirty="0">
                <a:latin typeface="Times New Roman" panose="02020603050405020304" pitchFamily="18" charset="0"/>
                <a:ea typeface="Calibri" panose="020F0502020204030204" pitchFamily="34" charset="0"/>
                <a:cs typeface="Times New Roman" panose="02020603050405020304" pitchFamily="18" charset="0"/>
              </a:rPr>
              <a:t>Sensitive language:</a:t>
            </a:r>
            <a:r>
              <a:rPr lang="en-US" sz="2800" dirty="0">
                <a:latin typeface="Times New Roman" panose="02020603050405020304" pitchFamily="18" charset="0"/>
                <a:ea typeface="Calibri" panose="020F0502020204030204" pitchFamily="34" charset="0"/>
                <a:cs typeface="Times New Roman" panose="02020603050405020304" pitchFamily="18" charset="0"/>
              </a:rPr>
              <a:t> avoid labeling. Both spoken and written language should be trauma-informed.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3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3">
                                            <p:txEl>
                                              <p:pRg st="5" end="5"/>
                                            </p:txEl>
                                          </p:spTgt>
                                        </p:tgtEl>
                                        <p:attrNameLst>
                                          <p:attrName>r</p:attrName>
                                        </p:attrNameLst>
                                      </p:cBhvr>
                                    </p:animRot>
                                    <p:animRot by="-240000">
                                      <p:cBhvr>
                                        <p:cTn id="47" dur="200" fill="hold">
                                          <p:stCondLst>
                                            <p:cond delay="200"/>
                                          </p:stCondLst>
                                        </p:cTn>
                                        <p:tgtEl>
                                          <p:spTgt spid="3">
                                            <p:txEl>
                                              <p:pRg st="5" end="5"/>
                                            </p:txEl>
                                          </p:spTgt>
                                        </p:tgtEl>
                                        <p:attrNameLst>
                                          <p:attrName>r</p:attrName>
                                        </p:attrNameLst>
                                      </p:cBhvr>
                                    </p:animRot>
                                    <p:animRot by="240000">
                                      <p:cBhvr>
                                        <p:cTn id="48" dur="200" fill="hold">
                                          <p:stCondLst>
                                            <p:cond delay="400"/>
                                          </p:stCondLst>
                                        </p:cTn>
                                        <p:tgtEl>
                                          <p:spTgt spid="3">
                                            <p:txEl>
                                              <p:pRg st="5" end="5"/>
                                            </p:txEl>
                                          </p:spTgt>
                                        </p:tgtEl>
                                        <p:attrNameLst>
                                          <p:attrName>r</p:attrName>
                                        </p:attrNameLst>
                                      </p:cBhvr>
                                    </p:animRot>
                                    <p:animRot by="-240000">
                                      <p:cBhvr>
                                        <p:cTn id="49" dur="200" fill="hold">
                                          <p:stCondLst>
                                            <p:cond delay="600"/>
                                          </p:stCondLst>
                                        </p:cTn>
                                        <p:tgtEl>
                                          <p:spTgt spid="3">
                                            <p:txEl>
                                              <p:pRg st="5" end="5"/>
                                            </p:txEl>
                                          </p:spTgt>
                                        </p:tgtEl>
                                        <p:attrNameLst>
                                          <p:attrName>r</p:attrName>
                                        </p:attrNameLst>
                                      </p:cBhvr>
                                    </p:animRot>
                                    <p:animRot by="120000">
                                      <p:cBhvr>
                                        <p:cTn id="50" dur="200" fill="hold">
                                          <p:stCondLst>
                                            <p:cond delay="800"/>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3">
                                            <p:txEl>
                                              <p:pRg st="6" end="6"/>
                                            </p:txEl>
                                          </p:spTgt>
                                        </p:tgtEl>
                                        <p:attrNameLst>
                                          <p:attrName>r</p:attrName>
                                        </p:attrNameLst>
                                      </p:cBhvr>
                                    </p:animRot>
                                    <p:animRot by="-240000">
                                      <p:cBhvr>
                                        <p:cTn id="55" dur="200" fill="hold">
                                          <p:stCondLst>
                                            <p:cond delay="200"/>
                                          </p:stCondLst>
                                        </p:cTn>
                                        <p:tgtEl>
                                          <p:spTgt spid="3">
                                            <p:txEl>
                                              <p:pRg st="6" end="6"/>
                                            </p:txEl>
                                          </p:spTgt>
                                        </p:tgtEl>
                                        <p:attrNameLst>
                                          <p:attrName>r</p:attrName>
                                        </p:attrNameLst>
                                      </p:cBhvr>
                                    </p:animRot>
                                    <p:animRot by="240000">
                                      <p:cBhvr>
                                        <p:cTn id="56" dur="200" fill="hold">
                                          <p:stCondLst>
                                            <p:cond delay="400"/>
                                          </p:stCondLst>
                                        </p:cTn>
                                        <p:tgtEl>
                                          <p:spTgt spid="3">
                                            <p:txEl>
                                              <p:pRg st="6" end="6"/>
                                            </p:txEl>
                                          </p:spTgt>
                                        </p:tgtEl>
                                        <p:attrNameLst>
                                          <p:attrName>r</p:attrName>
                                        </p:attrNameLst>
                                      </p:cBhvr>
                                    </p:animRot>
                                    <p:animRot by="-240000">
                                      <p:cBhvr>
                                        <p:cTn id="57" dur="200" fill="hold">
                                          <p:stCondLst>
                                            <p:cond delay="600"/>
                                          </p:stCondLst>
                                        </p:cTn>
                                        <p:tgtEl>
                                          <p:spTgt spid="3">
                                            <p:txEl>
                                              <p:pRg st="6" end="6"/>
                                            </p:txEl>
                                          </p:spTgt>
                                        </p:tgtEl>
                                        <p:attrNameLst>
                                          <p:attrName>r</p:attrName>
                                        </p:attrNameLst>
                                      </p:cBhvr>
                                    </p:animRot>
                                    <p:animRot by="120000">
                                      <p:cBhvr>
                                        <p:cTn id="58"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99862"/>
            <a:ext cx="10364451" cy="1596177"/>
          </a:xfrm>
        </p:spPr>
        <p:txBody>
          <a:bodyPr/>
          <a:lstStyle/>
          <a:p>
            <a:r>
              <a:rPr lang="en-US" dirty="0" smtClean="0"/>
              <a:t>Respect continued</a:t>
            </a:r>
            <a:endParaRPr lang="en-US" dirty="0"/>
          </a:p>
        </p:txBody>
      </p:sp>
      <p:sp>
        <p:nvSpPr>
          <p:cNvPr id="3" name="Rectangle 2"/>
          <p:cNvSpPr/>
          <p:nvPr/>
        </p:nvSpPr>
        <p:spPr>
          <a:xfrm>
            <a:off x="0" y="2143356"/>
            <a:ext cx="12192000" cy="3551870"/>
          </a:xfrm>
          <a:prstGeom prst="rect">
            <a:avLst/>
          </a:prstGeom>
        </p:spPr>
        <p:txBody>
          <a:bodyPr wrap="square">
            <a:spAutoFit/>
          </a:bodyPr>
          <a:lstStyle/>
          <a:p>
            <a:pPr algn="just">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2800" b="1" dirty="0">
                <a:latin typeface="Times New Roman" panose="02020603050405020304" pitchFamily="18" charset="0"/>
                <a:ea typeface="Calibri" panose="020F0502020204030204" pitchFamily="34" charset="0"/>
                <a:cs typeface="Times New Roman" panose="02020603050405020304" pitchFamily="18" charset="0"/>
              </a:rPr>
              <a:t>Being fully present:</a:t>
            </a:r>
            <a:r>
              <a:rPr lang="en-US" sz="2800" dirty="0">
                <a:latin typeface="Times New Roman" panose="02020603050405020304" pitchFamily="18" charset="0"/>
                <a:ea typeface="Calibri" panose="020F0502020204030204" pitchFamily="34" charset="0"/>
                <a:cs typeface="Times New Roman" panose="02020603050405020304" pitchFamily="18" charset="0"/>
              </a:rPr>
              <a:t> give the client you undivided attention. Be fully engaged.</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800" b="1" dirty="0">
                <a:latin typeface="Times New Roman" panose="02020603050405020304" pitchFamily="18" charset="0"/>
                <a:ea typeface="Calibri" panose="020F0502020204030204" pitchFamily="34" charset="0"/>
                <a:cs typeface="Times New Roman" panose="02020603050405020304" pitchFamily="18" charset="0"/>
              </a:rPr>
              <a:t>Humility:</a:t>
            </a:r>
            <a:r>
              <a:rPr lang="en-US" sz="2800" dirty="0">
                <a:latin typeface="Times New Roman" panose="02020603050405020304" pitchFamily="18" charset="0"/>
                <a:ea typeface="Calibri" panose="020F0502020204030204" pitchFamily="34" charset="0"/>
                <a:cs typeface="Times New Roman" panose="02020603050405020304" pitchFamily="18" charset="0"/>
              </a:rPr>
              <a:t> providers must exercise humility in the process. It is a privilege for clients to share their trauma narratives with providers, not a right. </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800"/>
              </a:spcAft>
              <a:buFont typeface="Symbol" panose="05050102010706020507" pitchFamily="18" charset="2"/>
              <a:buBlip>
                <a:blip r:embed="rId2"/>
              </a:buBlip>
            </a:pPr>
            <a:r>
              <a:rPr lang="en-US" sz="2800" b="1" dirty="0">
                <a:latin typeface="Times New Roman" panose="02020603050405020304" pitchFamily="18" charset="0"/>
                <a:ea typeface="Calibri" panose="020F0502020204030204" pitchFamily="34" charset="0"/>
                <a:cs typeface="Times New Roman" panose="02020603050405020304" pitchFamily="18" charset="0"/>
              </a:rPr>
              <a:t>Honesty:</a:t>
            </a:r>
            <a:r>
              <a:rPr lang="en-US" sz="2800" dirty="0">
                <a:latin typeface="Times New Roman" panose="02020603050405020304" pitchFamily="18" charset="0"/>
                <a:ea typeface="Calibri" panose="020F0502020204030204" pitchFamily="34" charset="0"/>
                <a:cs typeface="Times New Roman" panose="02020603050405020304" pitchFamily="18" charset="0"/>
              </a:rPr>
              <a:t> providers should tell clients the truth, regarding program pitfalls, at all times, even when it means a possible setback.  </a:t>
            </a:r>
          </a:p>
        </p:txBody>
      </p:sp>
    </p:spTree>
    <p:extLst>
      <p:ext uri="{BB962C8B-B14F-4D97-AF65-F5344CB8AC3E}">
        <p14:creationId xmlns:p14="http://schemas.microsoft.com/office/powerpoint/2010/main" val="3759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3">
                                            <p:txEl>
                                              <p:pRg st="5" end="5"/>
                                            </p:txEl>
                                          </p:spTgt>
                                        </p:tgtEl>
                                        <p:attrNameLst>
                                          <p:attrName>r</p:attrName>
                                        </p:attrNameLst>
                                      </p:cBhvr>
                                    </p:animRot>
                                    <p:animRot by="-240000">
                                      <p:cBhvr>
                                        <p:cTn id="47" dur="200" fill="hold">
                                          <p:stCondLst>
                                            <p:cond delay="200"/>
                                          </p:stCondLst>
                                        </p:cTn>
                                        <p:tgtEl>
                                          <p:spTgt spid="3">
                                            <p:txEl>
                                              <p:pRg st="5" end="5"/>
                                            </p:txEl>
                                          </p:spTgt>
                                        </p:tgtEl>
                                        <p:attrNameLst>
                                          <p:attrName>r</p:attrName>
                                        </p:attrNameLst>
                                      </p:cBhvr>
                                    </p:animRot>
                                    <p:animRot by="240000">
                                      <p:cBhvr>
                                        <p:cTn id="48" dur="200" fill="hold">
                                          <p:stCondLst>
                                            <p:cond delay="400"/>
                                          </p:stCondLst>
                                        </p:cTn>
                                        <p:tgtEl>
                                          <p:spTgt spid="3">
                                            <p:txEl>
                                              <p:pRg st="5" end="5"/>
                                            </p:txEl>
                                          </p:spTgt>
                                        </p:tgtEl>
                                        <p:attrNameLst>
                                          <p:attrName>r</p:attrName>
                                        </p:attrNameLst>
                                      </p:cBhvr>
                                    </p:animRot>
                                    <p:animRot by="-240000">
                                      <p:cBhvr>
                                        <p:cTn id="49" dur="200" fill="hold">
                                          <p:stCondLst>
                                            <p:cond delay="600"/>
                                          </p:stCondLst>
                                        </p:cTn>
                                        <p:tgtEl>
                                          <p:spTgt spid="3">
                                            <p:txEl>
                                              <p:pRg st="5" end="5"/>
                                            </p:txEl>
                                          </p:spTgt>
                                        </p:tgtEl>
                                        <p:attrNameLst>
                                          <p:attrName>r</p:attrName>
                                        </p:attrNameLst>
                                      </p:cBhvr>
                                    </p:animRot>
                                    <p:animRot by="120000">
                                      <p:cBhvr>
                                        <p:cTn id="50"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rPr>
              <a:t>PROGRAM OBJECTIVES</a:t>
            </a:r>
            <a:endParaRPr lang="en-US" sz="6000" b="1" dirty="0">
              <a:effectLst>
                <a:outerShdw blurRad="38100" dist="38100" dir="2700000" algn="tl">
                  <a:srgbClr val="000000">
                    <a:alpha val="43137"/>
                  </a:srgbClr>
                </a:outerShdw>
              </a:effectLst>
            </a:endParaRPr>
          </a:p>
        </p:txBody>
      </p:sp>
      <p:sp>
        <p:nvSpPr>
          <p:cNvPr id="3" name="Rectangle 2"/>
          <p:cNvSpPr/>
          <p:nvPr/>
        </p:nvSpPr>
        <p:spPr>
          <a:xfrm>
            <a:off x="0" y="2197381"/>
            <a:ext cx="12192000" cy="4241867"/>
          </a:xfrm>
          <a:prstGeom prst="rect">
            <a:avLst/>
          </a:prstGeom>
        </p:spPr>
        <p:txBody>
          <a:bodyPr wrap="square">
            <a:spAutoFit/>
          </a:bodyPr>
          <a:lstStyle/>
          <a:p>
            <a:pPr>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After this session, participants will be able to</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endParaRPr lang="en-US" sz="36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buBlip>
                <a:blip r:embed="rId2"/>
              </a:buBlip>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Identify the primary component of Trauma-Informed Practice.</a:t>
            </a:r>
          </a:p>
          <a:p>
            <a:pPr marL="285750" marR="0" lvl="0" indent="-285750">
              <a:lnSpc>
                <a:spcPct val="107000"/>
              </a:lnSpc>
              <a:spcBef>
                <a:spcPts val="0"/>
              </a:spcBef>
              <a:spcAft>
                <a:spcPts val="0"/>
              </a:spcAft>
              <a:buBlip>
                <a:blip r:embed="rId2"/>
              </a:buBlip>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Utilized </a:t>
            </a:r>
            <a:r>
              <a:rPr lang="en-US" sz="3600" dirty="0">
                <a:latin typeface="Times New Roman" panose="02020603050405020304" pitchFamily="18" charset="0"/>
                <a:ea typeface="Calibri" panose="020F0502020204030204" pitchFamily="34" charset="0"/>
                <a:cs typeface="Times New Roman" panose="02020603050405020304" pitchFamily="18" charset="0"/>
              </a:rPr>
              <a:t>the</a:t>
            </a:r>
            <a:r>
              <a:rPr lang="en-US" sz="3600" b="1" dirty="0">
                <a:latin typeface="Times New Roman" panose="02020603050405020304" pitchFamily="18" charset="0"/>
                <a:ea typeface="Calibri" panose="020F0502020204030204" pitchFamily="34" charset="0"/>
                <a:cs typeface="Times New Roman" panose="02020603050405020304" pitchFamily="18" charset="0"/>
              </a:rPr>
              <a:t> RICH</a:t>
            </a:r>
            <a:r>
              <a:rPr lang="en-US" sz="3600" dirty="0">
                <a:latin typeface="Times New Roman" panose="02020603050405020304" pitchFamily="18" charset="0"/>
                <a:ea typeface="Calibri" panose="020F0502020204030204" pitchFamily="34" charset="0"/>
                <a:cs typeface="Times New Roman" panose="02020603050405020304" pitchFamily="18" charset="0"/>
              </a:rPr>
              <a:t> approach to strengthen partnerships with clients.</a:t>
            </a:r>
          </a:p>
          <a:p>
            <a:pPr marL="285750" marR="0" lvl="0" indent="-285750">
              <a:lnSpc>
                <a:spcPct val="107000"/>
              </a:lnSpc>
              <a:spcBef>
                <a:spcPts val="0"/>
              </a:spcBef>
              <a:spcAft>
                <a:spcPts val="0"/>
              </a:spcAft>
              <a:buBlip>
                <a:blip r:embed="rId2"/>
              </a:buBlip>
            </a:pPr>
            <a:r>
              <a:rPr lang="en-US" sz="3600" dirty="0">
                <a:latin typeface="Times New Roman" panose="02020603050405020304" pitchFamily="18" charset="0"/>
                <a:ea typeface="Calibri" panose="020F0502020204030204" pitchFamily="34" charset="0"/>
                <a:cs typeface="Times New Roman" panose="02020603050405020304" pitchFamily="18" charset="0"/>
              </a:rPr>
              <a:t>Apply two cases to the </a:t>
            </a:r>
            <a:r>
              <a:rPr lang="en-US" sz="3600" b="1" dirty="0">
                <a:latin typeface="Times New Roman" panose="02020603050405020304" pitchFamily="18" charset="0"/>
                <a:ea typeface="Calibri" panose="020F0502020204030204" pitchFamily="34" charset="0"/>
                <a:cs typeface="Times New Roman" panose="02020603050405020304" pitchFamily="18" charset="0"/>
              </a:rPr>
              <a:t>RICH</a:t>
            </a:r>
            <a:r>
              <a:rPr lang="en-US" sz="3600" dirty="0">
                <a:latin typeface="Times New Roman" panose="02020603050405020304" pitchFamily="18" charset="0"/>
                <a:ea typeface="Calibri" panose="020F0502020204030204" pitchFamily="34" charset="0"/>
                <a:cs typeface="Times New Roman" panose="02020603050405020304" pitchFamily="18" charset="0"/>
              </a:rPr>
              <a:t> approach.</a:t>
            </a:r>
          </a:p>
          <a:p>
            <a:pPr marL="285750" marR="0" lvl="0" indent="-285750">
              <a:lnSpc>
                <a:spcPct val="107000"/>
              </a:lnSpc>
              <a:spcBef>
                <a:spcPts val="0"/>
              </a:spcBef>
              <a:spcAft>
                <a:spcPts val="0"/>
              </a:spcAft>
              <a:buBlip>
                <a:blip r:embed="rId2"/>
              </a:buBlip>
            </a:pPr>
            <a:r>
              <a:rPr lang="en-US" sz="3600" dirty="0">
                <a:latin typeface="Times New Roman" panose="02020603050405020304" pitchFamily="18" charset="0"/>
                <a:ea typeface="Calibri" panose="020F0502020204030204" pitchFamily="34" charset="0"/>
                <a:cs typeface="Times New Roman" panose="02020603050405020304" pitchFamily="18" charset="0"/>
              </a:rPr>
              <a:t>Demonstrate their ability to use the</a:t>
            </a:r>
            <a:r>
              <a:rPr lang="en-US" sz="3600" b="1" dirty="0">
                <a:latin typeface="Times New Roman" panose="02020603050405020304" pitchFamily="18" charset="0"/>
                <a:ea typeface="Calibri" panose="020F0502020204030204" pitchFamily="34" charset="0"/>
                <a:cs typeface="Times New Roman" panose="02020603050405020304" pitchFamily="18" charset="0"/>
              </a:rPr>
              <a:t> RICH</a:t>
            </a:r>
            <a:r>
              <a:rPr lang="en-US" sz="3600" dirty="0">
                <a:latin typeface="Times New Roman" panose="02020603050405020304" pitchFamily="18" charset="0"/>
                <a:ea typeface="Calibri" panose="020F0502020204030204" pitchFamily="34" charset="0"/>
                <a:cs typeface="Times New Roman" panose="02020603050405020304" pitchFamily="18" charset="0"/>
              </a:rPr>
              <a:t> approach on a case.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896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Watch your language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use helpful language</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pPr algn="ctr"/>
            <a:r>
              <a:rPr lang="en-US" b="1" dirty="0" smtClean="0"/>
              <a:t>UNHELPFUL ASSUMPTIONS</a:t>
            </a:r>
            <a:endParaRPr lang="en-US" b="1" dirty="0"/>
          </a:p>
        </p:txBody>
      </p:sp>
      <p:sp>
        <p:nvSpPr>
          <p:cNvPr id="4" name="Content Placeholder 3"/>
          <p:cNvSpPr>
            <a:spLocks noGrp="1"/>
          </p:cNvSpPr>
          <p:nvPr>
            <p:ph sz="quarter" idx="13"/>
          </p:nvPr>
        </p:nvSpPr>
        <p:spPr>
          <a:xfrm>
            <a:off x="913774" y="3051012"/>
            <a:ext cx="5106027" cy="3806988"/>
          </a:xfrm>
        </p:spPr>
        <p:txBody>
          <a:bodyPr>
            <a:normAutofit/>
          </a:bodyPr>
          <a:lstStyle/>
          <a:p>
            <a:pPr>
              <a:lnSpc>
                <a:spcPct val="107000"/>
              </a:lnSpc>
              <a:spcBef>
                <a:spcPts val="0"/>
              </a:spcBef>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“This person is sick.”</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“They are weak</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“They should be over it already.”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buBlip>
                <a:blip r:embed="rId2"/>
              </a:buBlip>
            </a:pPr>
            <a:r>
              <a:rPr lang="en-US" dirty="0" smtClean="0">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They are making it up</a:t>
            </a:r>
            <a:r>
              <a:rPr lang="en-US" dirty="0" smtClean="0">
                <a:latin typeface="Times New Roman" panose="02020603050405020304" pitchFamily="18" charset="0"/>
                <a:ea typeface="Calibri" panose="020F0502020204030204" pitchFamily="34" charset="0"/>
              </a:rPr>
              <a:t>.”</a:t>
            </a:r>
          </a:p>
          <a:p>
            <a:pPr marL="0" indent="0">
              <a:buNone/>
            </a:pPr>
            <a:endParaRPr lang="en-US" dirty="0" smtClean="0">
              <a:latin typeface="Times New Roman" panose="02020603050405020304" pitchFamily="18" charset="0"/>
              <a:ea typeface="Calibri" panose="020F0502020204030204" pitchFamily="34"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“They want attention</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 Placeholder 4"/>
          <p:cNvSpPr>
            <a:spLocks noGrp="1"/>
          </p:cNvSpPr>
          <p:nvPr>
            <p:ph type="body" sz="quarter" idx="3"/>
          </p:nvPr>
        </p:nvSpPr>
        <p:spPr/>
        <p:txBody>
          <a:bodyPr/>
          <a:lstStyle/>
          <a:p>
            <a:pPr algn="ctr"/>
            <a:r>
              <a:rPr lang="en-US" b="1" dirty="0" smtClean="0">
                <a:effectLst>
                  <a:outerShdw blurRad="38100" dist="38100" dir="2700000" algn="tl">
                    <a:srgbClr val="000000">
                      <a:alpha val="43137"/>
                    </a:srgbClr>
                  </a:outerShdw>
                </a:effectLst>
              </a:rPr>
              <a:t>HELPFUL RESPONSES</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sz="quarter" idx="14"/>
          </p:nvPr>
        </p:nvSpPr>
        <p:spPr>
          <a:xfrm>
            <a:off x="6172200" y="3051012"/>
            <a:ext cx="5340927" cy="3806988"/>
          </a:xfrm>
        </p:spPr>
        <p:txBody>
          <a:bodyPr/>
          <a:lstStyle/>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“This person is a survivor of </a:t>
            </a:r>
            <a:r>
              <a:rPr lang="en-US" b="1" dirty="0">
                <a:latin typeface="Times New Roman" panose="02020603050405020304" pitchFamily="18" charset="0"/>
                <a:ea typeface="Calibri" panose="020F0502020204030204" pitchFamily="34" charset="0"/>
                <a:cs typeface="Times New Roman" panose="02020603050405020304" pitchFamily="18" charset="0"/>
              </a:rPr>
              <a:t>trauma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“They are stronger for having gone through the </a:t>
            </a:r>
            <a:r>
              <a:rPr lang="en-US" b="1" dirty="0">
                <a:latin typeface="Times New Roman" panose="02020603050405020304" pitchFamily="18" charset="0"/>
                <a:ea typeface="Calibri" panose="020F0502020204030204" pitchFamily="34" charset="0"/>
                <a:cs typeface="Times New Roman" panose="02020603050405020304" pitchFamily="18" charset="0"/>
              </a:rPr>
              <a:t>trauma</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Recovery from </a:t>
            </a:r>
            <a:r>
              <a:rPr lang="en-US" b="1" dirty="0">
                <a:latin typeface="Times New Roman" panose="02020603050405020304" pitchFamily="18" charset="0"/>
                <a:ea typeface="Calibri" panose="020F0502020204030204" pitchFamily="34" charset="0"/>
                <a:cs typeface="Times New Roman" panose="02020603050405020304" pitchFamily="18" charset="0"/>
              </a:rPr>
              <a:t>trauma</a:t>
            </a:r>
            <a:r>
              <a:rPr lang="en-US" dirty="0">
                <a:latin typeface="Times New Roman" panose="02020603050405020304" pitchFamily="18" charset="0"/>
                <a:ea typeface="Calibri" panose="020F0502020204030204" pitchFamily="34" charset="0"/>
                <a:cs typeface="Times New Roman" panose="02020603050405020304" pitchFamily="18" charset="0"/>
              </a:rPr>
              <a:t> is a process and takes time.”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“This is </a:t>
            </a:r>
            <a:r>
              <a:rPr lang="en-US" b="1" dirty="0">
                <a:latin typeface="Times New Roman" panose="02020603050405020304" pitchFamily="18" charset="0"/>
                <a:ea typeface="Calibri" panose="020F0502020204030204" pitchFamily="34" charset="0"/>
                <a:cs typeface="Times New Roman" panose="02020603050405020304" pitchFamily="18" charset="0"/>
              </a:rPr>
              <a:t>hard</a:t>
            </a:r>
            <a:r>
              <a:rPr lang="en-US" dirty="0">
                <a:latin typeface="Times New Roman" panose="02020603050405020304" pitchFamily="18" charset="0"/>
                <a:ea typeface="Calibri" panose="020F0502020204030204" pitchFamily="34" charset="0"/>
                <a:cs typeface="Times New Roman" panose="02020603050405020304" pitchFamily="18" charset="0"/>
              </a:rPr>
              <a:t> to hear, and </a:t>
            </a:r>
            <a:r>
              <a:rPr lang="en-US" b="1" dirty="0">
                <a:latin typeface="Times New Roman" panose="02020603050405020304" pitchFamily="18" charset="0"/>
                <a:ea typeface="Calibri" panose="020F0502020204030204" pitchFamily="34" charset="0"/>
                <a:cs typeface="Times New Roman" panose="02020603050405020304" pitchFamily="18" charset="0"/>
              </a:rPr>
              <a:t>harder</a:t>
            </a:r>
            <a:r>
              <a:rPr lang="en-US" dirty="0">
                <a:latin typeface="Times New Roman" panose="02020603050405020304" pitchFamily="18" charset="0"/>
                <a:ea typeface="Calibri" panose="020F0502020204030204" pitchFamily="34" charset="0"/>
                <a:cs typeface="Times New Roman" panose="02020603050405020304" pitchFamily="18" charset="0"/>
              </a:rPr>
              <a:t> to talk about.”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817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wipe(down)">
                                      <p:cBhvr>
                                        <p:cTn id="61" dur="580">
                                          <p:stCondLst>
                                            <p:cond delay="0"/>
                                          </p:stCondLst>
                                        </p:cTn>
                                        <p:tgtEl>
                                          <p:spTgt spid="4">
                                            <p:txEl>
                                              <p:pRg st="5" end="5"/>
                                            </p:txEl>
                                          </p:spTgt>
                                        </p:tgtEl>
                                      </p:cBhvr>
                                    </p:animEffect>
                                    <p:anim calcmode="lin" valueType="num">
                                      <p:cBhvr>
                                        <p:cTn id="6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5" end="5"/>
                                            </p:txEl>
                                          </p:spTgt>
                                        </p:tgtEl>
                                      </p:cBhvr>
                                      <p:to x="100000" y="60000"/>
                                    </p:animScale>
                                    <p:animScale>
                                      <p:cBhvr>
                                        <p:cTn id="68" dur="166" decel="50000">
                                          <p:stCondLst>
                                            <p:cond delay="676"/>
                                          </p:stCondLst>
                                        </p:cTn>
                                        <p:tgtEl>
                                          <p:spTgt spid="4">
                                            <p:txEl>
                                              <p:pRg st="5" end="5"/>
                                            </p:txEl>
                                          </p:spTgt>
                                        </p:tgtEl>
                                      </p:cBhvr>
                                      <p:to x="100000" y="100000"/>
                                    </p:animScale>
                                    <p:animScale>
                                      <p:cBhvr>
                                        <p:cTn id="69" dur="26">
                                          <p:stCondLst>
                                            <p:cond delay="1312"/>
                                          </p:stCondLst>
                                        </p:cTn>
                                        <p:tgtEl>
                                          <p:spTgt spid="4">
                                            <p:txEl>
                                              <p:pRg st="5" end="5"/>
                                            </p:txEl>
                                          </p:spTgt>
                                        </p:tgtEl>
                                      </p:cBhvr>
                                      <p:to x="100000" y="80000"/>
                                    </p:animScale>
                                    <p:animScale>
                                      <p:cBhvr>
                                        <p:cTn id="70" dur="166" decel="50000">
                                          <p:stCondLst>
                                            <p:cond delay="1338"/>
                                          </p:stCondLst>
                                        </p:cTn>
                                        <p:tgtEl>
                                          <p:spTgt spid="4">
                                            <p:txEl>
                                              <p:pRg st="5" end="5"/>
                                            </p:txEl>
                                          </p:spTgt>
                                        </p:tgtEl>
                                      </p:cBhvr>
                                      <p:to x="100000" y="100000"/>
                                    </p:animScale>
                                    <p:animScale>
                                      <p:cBhvr>
                                        <p:cTn id="71" dur="26">
                                          <p:stCondLst>
                                            <p:cond delay="1642"/>
                                          </p:stCondLst>
                                        </p:cTn>
                                        <p:tgtEl>
                                          <p:spTgt spid="4">
                                            <p:txEl>
                                              <p:pRg st="5" end="5"/>
                                            </p:txEl>
                                          </p:spTgt>
                                        </p:tgtEl>
                                      </p:cBhvr>
                                      <p:to x="100000" y="90000"/>
                                    </p:animScale>
                                    <p:animScale>
                                      <p:cBhvr>
                                        <p:cTn id="72" dur="166" decel="50000">
                                          <p:stCondLst>
                                            <p:cond delay="1668"/>
                                          </p:stCondLst>
                                        </p:cTn>
                                        <p:tgtEl>
                                          <p:spTgt spid="4">
                                            <p:txEl>
                                              <p:pRg st="5" end="5"/>
                                            </p:txEl>
                                          </p:spTgt>
                                        </p:tgtEl>
                                      </p:cBhvr>
                                      <p:to x="100000" y="100000"/>
                                    </p:animScale>
                                    <p:animScale>
                                      <p:cBhvr>
                                        <p:cTn id="73" dur="26">
                                          <p:stCondLst>
                                            <p:cond delay="1808"/>
                                          </p:stCondLst>
                                        </p:cTn>
                                        <p:tgtEl>
                                          <p:spTgt spid="4">
                                            <p:txEl>
                                              <p:pRg st="5" end="5"/>
                                            </p:txEl>
                                          </p:spTgt>
                                        </p:tgtEl>
                                      </p:cBhvr>
                                      <p:to x="100000" y="95000"/>
                                    </p:animScale>
                                    <p:animScale>
                                      <p:cBhvr>
                                        <p:cTn id="74" dur="166" decel="50000">
                                          <p:stCondLst>
                                            <p:cond delay="1834"/>
                                          </p:stCondLst>
                                        </p:cTn>
                                        <p:tgtEl>
                                          <p:spTgt spid="4">
                                            <p:txEl>
                                              <p:pRg st="5" end="5"/>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wipe(down)">
                                      <p:cBhvr>
                                        <p:cTn id="79" dur="580">
                                          <p:stCondLst>
                                            <p:cond delay="0"/>
                                          </p:stCondLst>
                                        </p:cTn>
                                        <p:tgtEl>
                                          <p:spTgt spid="4">
                                            <p:txEl>
                                              <p:pRg st="7" end="7"/>
                                            </p:txEl>
                                          </p:spTgt>
                                        </p:tgtEl>
                                      </p:cBhvr>
                                    </p:animEffect>
                                    <p:anim calcmode="lin" valueType="num">
                                      <p:cBhvr>
                                        <p:cTn id="8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7" end="7"/>
                                            </p:txEl>
                                          </p:spTgt>
                                        </p:tgtEl>
                                      </p:cBhvr>
                                      <p:to x="100000" y="60000"/>
                                    </p:animScale>
                                    <p:animScale>
                                      <p:cBhvr>
                                        <p:cTn id="86" dur="166" decel="50000">
                                          <p:stCondLst>
                                            <p:cond delay="676"/>
                                          </p:stCondLst>
                                        </p:cTn>
                                        <p:tgtEl>
                                          <p:spTgt spid="4">
                                            <p:txEl>
                                              <p:pRg st="7" end="7"/>
                                            </p:txEl>
                                          </p:spTgt>
                                        </p:tgtEl>
                                      </p:cBhvr>
                                      <p:to x="100000" y="100000"/>
                                    </p:animScale>
                                    <p:animScale>
                                      <p:cBhvr>
                                        <p:cTn id="87" dur="26">
                                          <p:stCondLst>
                                            <p:cond delay="1312"/>
                                          </p:stCondLst>
                                        </p:cTn>
                                        <p:tgtEl>
                                          <p:spTgt spid="4">
                                            <p:txEl>
                                              <p:pRg st="7" end="7"/>
                                            </p:txEl>
                                          </p:spTgt>
                                        </p:tgtEl>
                                      </p:cBhvr>
                                      <p:to x="100000" y="80000"/>
                                    </p:animScale>
                                    <p:animScale>
                                      <p:cBhvr>
                                        <p:cTn id="88" dur="166" decel="50000">
                                          <p:stCondLst>
                                            <p:cond delay="1338"/>
                                          </p:stCondLst>
                                        </p:cTn>
                                        <p:tgtEl>
                                          <p:spTgt spid="4">
                                            <p:txEl>
                                              <p:pRg st="7" end="7"/>
                                            </p:txEl>
                                          </p:spTgt>
                                        </p:tgtEl>
                                      </p:cBhvr>
                                      <p:to x="100000" y="100000"/>
                                    </p:animScale>
                                    <p:animScale>
                                      <p:cBhvr>
                                        <p:cTn id="89" dur="26">
                                          <p:stCondLst>
                                            <p:cond delay="1642"/>
                                          </p:stCondLst>
                                        </p:cTn>
                                        <p:tgtEl>
                                          <p:spTgt spid="4">
                                            <p:txEl>
                                              <p:pRg st="7" end="7"/>
                                            </p:txEl>
                                          </p:spTgt>
                                        </p:tgtEl>
                                      </p:cBhvr>
                                      <p:to x="100000" y="90000"/>
                                    </p:animScale>
                                    <p:animScale>
                                      <p:cBhvr>
                                        <p:cTn id="90" dur="166" decel="50000">
                                          <p:stCondLst>
                                            <p:cond delay="1668"/>
                                          </p:stCondLst>
                                        </p:cTn>
                                        <p:tgtEl>
                                          <p:spTgt spid="4">
                                            <p:txEl>
                                              <p:pRg st="7" end="7"/>
                                            </p:txEl>
                                          </p:spTgt>
                                        </p:tgtEl>
                                      </p:cBhvr>
                                      <p:to x="100000" y="100000"/>
                                    </p:animScale>
                                    <p:animScale>
                                      <p:cBhvr>
                                        <p:cTn id="91" dur="26">
                                          <p:stCondLst>
                                            <p:cond delay="1808"/>
                                          </p:stCondLst>
                                        </p:cTn>
                                        <p:tgtEl>
                                          <p:spTgt spid="4">
                                            <p:txEl>
                                              <p:pRg st="7" end="7"/>
                                            </p:txEl>
                                          </p:spTgt>
                                        </p:tgtEl>
                                      </p:cBhvr>
                                      <p:to x="100000" y="95000"/>
                                    </p:animScale>
                                    <p:animScale>
                                      <p:cBhvr>
                                        <p:cTn id="92" dur="166" decel="50000">
                                          <p:stCondLst>
                                            <p:cond delay="1834"/>
                                          </p:stCondLst>
                                        </p:cTn>
                                        <p:tgtEl>
                                          <p:spTgt spid="4">
                                            <p:txEl>
                                              <p:pRg st="7" end="7"/>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txEl>
                                              <p:pRg st="0" end="0"/>
                                            </p:txEl>
                                          </p:spTgt>
                                        </p:tgtEl>
                                        <p:attrNameLst>
                                          <p:attrName>style.visibility</p:attrName>
                                        </p:attrNameLst>
                                      </p:cBhvr>
                                      <p:to>
                                        <p:strVal val="visible"/>
                                      </p:to>
                                    </p:set>
                                    <p:animEffect transition="in" filter="wipe(down)">
                                      <p:cBhvr>
                                        <p:cTn id="97" dur="580">
                                          <p:stCondLst>
                                            <p:cond delay="0"/>
                                          </p:stCondLst>
                                        </p:cTn>
                                        <p:tgtEl>
                                          <p:spTgt spid="6">
                                            <p:txEl>
                                              <p:pRg st="0" end="0"/>
                                            </p:txEl>
                                          </p:spTgt>
                                        </p:tgtEl>
                                      </p:cBhvr>
                                    </p:animEffect>
                                    <p:anim calcmode="lin" valueType="num">
                                      <p:cBhvr>
                                        <p:cTn id="9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xEl>
                                              <p:pRg st="0" end="0"/>
                                            </p:txEl>
                                          </p:spTgt>
                                        </p:tgtEl>
                                      </p:cBhvr>
                                      <p:to x="100000" y="60000"/>
                                    </p:animScale>
                                    <p:animScale>
                                      <p:cBhvr>
                                        <p:cTn id="104" dur="166" decel="50000">
                                          <p:stCondLst>
                                            <p:cond delay="676"/>
                                          </p:stCondLst>
                                        </p:cTn>
                                        <p:tgtEl>
                                          <p:spTgt spid="6">
                                            <p:txEl>
                                              <p:pRg st="0" end="0"/>
                                            </p:txEl>
                                          </p:spTgt>
                                        </p:tgtEl>
                                      </p:cBhvr>
                                      <p:to x="100000" y="100000"/>
                                    </p:animScale>
                                    <p:animScale>
                                      <p:cBhvr>
                                        <p:cTn id="105" dur="26">
                                          <p:stCondLst>
                                            <p:cond delay="1312"/>
                                          </p:stCondLst>
                                        </p:cTn>
                                        <p:tgtEl>
                                          <p:spTgt spid="6">
                                            <p:txEl>
                                              <p:pRg st="0" end="0"/>
                                            </p:txEl>
                                          </p:spTgt>
                                        </p:tgtEl>
                                      </p:cBhvr>
                                      <p:to x="100000" y="80000"/>
                                    </p:animScale>
                                    <p:animScale>
                                      <p:cBhvr>
                                        <p:cTn id="106" dur="166" decel="50000">
                                          <p:stCondLst>
                                            <p:cond delay="1338"/>
                                          </p:stCondLst>
                                        </p:cTn>
                                        <p:tgtEl>
                                          <p:spTgt spid="6">
                                            <p:txEl>
                                              <p:pRg st="0" end="0"/>
                                            </p:txEl>
                                          </p:spTgt>
                                        </p:tgtEl>
                                      </p:cBhvr>
                                      <p:to x="100000" y="100000"/>
                                    </p:animScale>
                                    <p:animScale>
                                      <p:cBhvr>
                                        <p:cTn id="107" dur="26">
                                          <p:stCondLst>
                                            <p:cond delay="1642"/>
                                          </p:stCondLst>
                                        </p:cTn>
                                        <p:tgtEl>
                                          <p:spTgt spid="6">
                                            <p:txEl>
                                              <p:pRg st="0" end="0"/>
                                            </p:txEl>
                                          </p:spTgt>
                                        </p:tgtEl>
                                      </p:cBhvr>
                                      <p:to x="100000" y="90000"/>
                                    </p:animScale>
                                    <p:animScale>
                                      <p:cBhvr>
                                        <p:cTn id="108" dur="166" decel="50000">
                                          <p:stCondLst>
                                            <p:cond delay="1668"/>
                                          </p:stCondLst>
                                        </p:cTn>
                                        <p:tgtEl>
                                          <p:spTgt spid="6">
                                            <p:txEl>
                                              <p:pRg st="0" end="0"/>
                                            </p:txEl>
                                          </p:spTgt>
                                        </p:tgtEl>
                                      </p:cBhvr>
                                      <p:to x="100000" y="100000"/>
                                    </p:animScale>
                                    <p:animScale>
                                      <p:cBhvr>
                                        <p:cTn id="109" dur="26">
                                          <p:stCondLst>
                                            <p:cond delay="1808"/>
                                          </p:stCondLst>
                                        </p:cTn>
                                        <p:tgtEl>
                                          <p:spTgt spid="6">
                                            <p:txEl>
                                              <p:pRg st="0" end="0"/>
                                            </p:txEl>
                                          </p:spTgt>
                                        </p:tgtEl>
                                      </p:cBhvr>
                                      <p:to x="100000" y="95000"/>
                                    </p:animScale>
                                    <p:animScale>
                                      <p:cBhvr>
                                        <p:cTn id="110" dur="166" decel="50000">
                                          <p:stCondLst>
                                            <p:cond delay="1834"/>
                                          </p:stCondLst>
                                        </p:cTn>
                                        <p:tgtEl>
                                          <p:spTgt spid="6">
                                            <p:txEl>
                                              <p:pRg st="0" end="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
                                            <p:txEl>
                                              <p:pRg st="2" end="2"/>
                                            </p:txEl>
                                          </p:spTgt>
                                        </p:tgtEl>
                                        <p:attrNameLst>
                                          <p:attrName>style.visibility</p:attrName>
                                        </p:attrNameLst>
                                      </p:cBhvr>
                                      <p:to>
                                        <p:strVal val="visible"/>
                                      </p:to>
                                    </p:set>
                                    <p:animEffect transition="in" filter="wipe(down)">
                                      <p:cBhvr>
                                        <p:cTn id="115" dur="580">
                                          <p:stCondLst>
                                            <p:cond delay="0"/>
                                          </p:stCondLst>
                                        </p:cTn>
                                        <p:tgtEl>
                                          <p:spTgt spid="6">
                                            <p:txEl>
                                              <p:pRg st="2" end="2"/>
                                            </p:txEl>
                                          </p:spTgt>
                                        </p:tgtEl>
                                      </p:cBhvr>
                                    </p:animEffect>
                                    <p:anim calcmode="lin" valueType="num">
                                      <p:cBhvr>
                                        <p:cTn id="11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txEl>
                                              <p:pRg st="2" end="2"/>
                                            </p:txEl>
                                          </p:spTgt>
                                        </p:tgtEl>
                                      </p:cBhvr>
                                      <p:to x="100000" y="60000"/>
                                    </p:animScale>
                                    <p:animScale>
                                      <p:cBhvr>
                                        <p:cTn id="122" dur="166" decel="50000">
                                          <p:stCondLst>
                                            <p:cond delay="676"/>
                                          </p:stCondLst>
                                        </p:cTn>
                                        <p:tgtEl>
                                          <p:spTgt spid="6">
                                            <p:txEl>
                                              <p:pRg st="2" end="2"/>
                                            </p:txEl>
                                          </p:spTgt>
                                        </p:tgtEl>
                                      </p:cBhvr>
                                      <p:to x="100000" y="100000"/>
                                    </p:animScale>
                                    <p:animScale>
                                      <p:cBhvr>
                                        <p:cTn id="123" dur="26">
                                          <p:stCondLst>
                                            <p:cond delay="1312"/>
                                          </p:stCondLst>
                                        </p:cTn>
                                        <p:tgtEl>
                                          <p:spTgt spid="6">
                                            <p:txEl>
                                              <p:pRg st="2" end="2"/>
                                            </p:txEl>
                                          </p:spTgt>
                                        </p:tgtEl>
                                      </p:cBhvr>
                                      <p:to x="100000" y="80000"/>
                                    </p:animScale>
                                    <p:animScale>
                                      <p:cBhvr>
                                        <p:cTn id="124" dur="166" decel="50000">
                                          <p:stCondLst>
                                            <p:cond delay="1338"/>
                                          </p:stCondLst>
                                        </p:cTn>
                                        <p:tgtEl>
                                          <p:spTgt spid="6">
                                            <p:txEl>
                                              <p:pRg st="2" end="2"/>
                                            </p:txEl>
                                          </p:spTgt>
                                        </p:tgtEl>
                                      </p:cBhvr>
                                      <p:to x="100000" y="100000"/>
                                    </p:animScale>
                                    <p:animScale>
                                      <p:cBhvr>
                                        <p:cTn id="125" dur="26">
                                          <p:stCondLst>
                                            <p:cond delay="1642"/>
                                          </p:stCondLst>
                                        </p:cTn>
                                        <p:tgtEl>
                                          <p:spTgt spid="6">
                                            <p:txEl>
                                              <p:pRg st="2" end="2"/>
                                            </p:txEl>
                                          </p:spTgt>
                                        </p:tgtEl>
                                      </p:cBhvr>
                                      <p:to x="100000" y="90000"/>
                                    </p:animScale>
                                    <p:animScale>
                                      <p:cBhvr>
                                        <p:cTn id="126" dur="166" decel="50000">
                                          <p:stCondLst>
                                            <p:cond delay="1668"/>
                                          </p:stCondLst>
                                        </p:cTn>
                                        <p:tgtEl>
                                          <p:spTgt spid="6">
                                            <p:txEl>
                                              <p:pRg st="2" end="2"/>
                                            </p:txEl>
                                          </p:spTgt>
                                        </p:tgtEl>
                                      </p:cBhvr>
                                      <p:to x="100000" y="100000"/>
                                    </p:animScale>
                                    <p:animScale>
                                      <p:cBhvr>
                                        <p:cTn id="127" dur="26">
                                          <p:stCondLst>
                                            <p:cond delay="1808"/>
                                          </p:stCondLst>
                                        </p:cTn>
                                        <p:tgtEl>
                                          <p:spTgt spid="6">
                                            <p:txEl>
                                              <p:pRg st="2" end="2"/>
                                            </p:txEl>
                                          </p:spTgt>
                                        </p:tgtEl>
                                      </p:cBhvr>
                                      <p:to x="100000" y="95000"/>
                                    </p:animScale>
                                    <p:animScale>
                                      <p:cBhvr>
                                        <p:cTn id="128" dur="166" decel="50000">
                                          <p:stCondLst>
                                            <p:cond delay="1834"/>
                                          </p:stCondLst>
                                        </p:cTn>
                                        <p:tgtEl>
                                          <p:spTgt spid="6">
                                            <p:txEl>
                                              <p:pRg st="2" end="2"/>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6">
                                            <p:txEl>
                                              <p:pRg st="3" end="3"/>
                                            </p:txEl>
                                          </p:spTgt>
                                        </p:tgtEl>
                                        <p:attrNameLst>
                                          <p:attrName>style.visibility</p:attrName>
                                        </p:attrNameLst>
                                      </p:cBhvr>
                                      <p:to>
                                        <p:strVal val="visible"/>
                                      </p:to>
                                    </p:set>
                                    <p:animEffect transition="in" filter="wipe(down)">
                                      <p:cBhvr>
                                        <p:cTn id="133" dur="580">
                                          <p:stCondLst>
                                            <p:cond delay="0"/>
                                          </p:stCondLst>
                                        </p:cTn>
                                        <p:tgtEl>
                                          <p:spTgt spid="6">
                                            <p:txEl>
                                              <p:pRg st="3" end="3"/>
                                            </p:txEl>
                                          </p:spTgt>
                                        </p:tgtEl>
                                      </p:cBhvr>
                                    </p:animEffect>
                                    <p:anim calcmode="lin" valueType="num">
                                      <p:cBhvr>
                                        <p:cTn id="134"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txEl>
                                              <p:pRg st="3" end="3"/>
                                            </p:txEl>
                                          </p:spTgt>
                                        </p:tgtEl>
                                      </p:cBhvr>
                                      <p:to x="100000" y="60000"/>
                                    </p:animScale>
                                    <p:animScale>
                                      <p:cBhvr>
                                        <p:cTn id="140" dur="166" decel="50000">
                                          <p:stCondLst>
                                            <p:cond delay="676"/>
                                          </p:stCondLst>
                                        </p:cTn>
                                        <p:tgtEl>
                                          <p:spTgt spid="6">
                                            <p:txEl>
                                              <p:pRg st="3" end="3"/>
                                            </p:txEl>
                                          </p:spTgt>
                                        </p:tgtEl>
                                      </p:cBhvr>
                                      <p:to x="100000" y="100000"/>
                                    </p:animScale>
                                    <p:animScale>
                                      <p:cBhvr>
                                        <p:cTn id="141" dur="26">
                                          <p:stCondLst>
                                            <p:cond delay="1312"/>
                                          </p:stCondLst>
                                        </p:cTn>
                                        <p:tgtEl>
                                          <p:spTgt spid="6">
                                            <p:txEl>
                                              <p:pRg st="3" end="3"/>
                                            </p:txEl>
                                          </p:spTgt>
                                        </p:tgtEl>
                                      </p:cBhvr>
                                      <p:to x="100000" y="80000"/>
                                    </p:animScale>
                                    <p:animScale>
                                      <p:cBhvr>
                                        <p:cTn id="142" dur="166" decel="50000">
                                          <p:stCondLst>
                                            <p:cond delay="1338"/>
                                          </p:stCondLst>
                                        </p:cTn>
                                        <p:tgtEl>
                                          <p:spTgt spid="6">
                                            <p:txEl>
                                              <p:pRg st="3" end="3"/>
                                            </p:txEl>
                                          </p:spTgt>
                                        </p:tgtEl>
                                      </p:cBhvr>
                                      <p:to x="100000" y="100000"/>
                                    </p:animScale>
                                    <p:animScale>
                                      <p:cBhvr>
                                        <p:cTn id="143" dur="26">
                                          <p:stCondLst>
                                            <p:cond delay="1642"/>
                                          </p:stCondLst>
                                        </p:cTn>
                                        <p:tgtEl>
                                          <p:spTgt spid="6">
                                            <p:txEl>
                                              <p:pRg st="3" end="3"/>
                                            </p:txEl>
                                          </p:spTgt>
                                        </p:tgtEl>
                                      </p:cBhvr>
                                      <p:to x="100000" y="90000"/>
                                    </p:animScale>
                                    <p:animScale>
                                      <p:cBhvr>
                                        <p:cTn id="144" dur="166" decel="50000">
                                          <p:stCondLst>
                                            <p:cond delay="1668"/>
                                          </p:stCondLst>
                                        </p:cTn>
                                        <p:tgtEl>
                                          <p:spTgt spid="6">
                                            <p:txEl>
                                              <p:pRg st="3" end="3"/>
                                            </p:txEl>
                                          </p:spTgt>
                                        </p:tgtEl>
                                      </p:cBhvr>
                                      <p:to x="100000" y="100000"/>
                                    </p:animScale>
                                    <p:animScale>
                                      <p:cBhvr>
                                        <p:cTn id="145" dur="26">
                                          <p:stCondLst>
                                            <p:cond delay="1808"/>
                                          </p:stCondLst>
                                        </p:cTn>
                                        <p:tgtEl>
                                          <p:spTgt spid="6">
                                            <p:txEl>
                                              <p:pRg st="3" end="3"/>
                                            </p:txEl>
                                          </p:spTgt>
                                        </p:tgtEl>
                                      </p:cBhvr>
                                      <p:to x="100000" y="95000"/>
                                    </p:animScale>
                                    <p:animScale>
                                      <p:cBhvr>
                                        <p:cTn id="146" dur="166" decel="50000">
                                          <p:stCondLst>
                                            <p:cond delay="1834"/>
                                          </p:stCondLst>
                                        </p:cTn>
                                        <p:tgtEl>
                                          <p:spTgt spid="6">
                                            <p:txEl>
                                              <p:pRg st="3" end="3"/>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6">
                                            <p:txEl>
                                              <p:pRg st="4" end="4"/>
                                            </p:txEl>
                                          </p:spTgt>
                                        </p:tgtEl>
                                        <p:attrNameLst>
                                          <p:attrName>style.visibility</p:attrName>
                                        </p:attrNameLst>
                                      </p:cBhvr>
                                      <p:to>
                                        <p:strVal val="visible"/>
                                      </p:to>
                                    </p:set>
                                    <p:animEffect transition="in" filter="wipe(down)">
                                      <p:cBhvr>
                                        <p:cTn id="151" dur="580">
                                          <p:stCondLst>
                                            <p:cond delay="0"/>
                                          </p:stCondLst>
                                        </p:cTn>
                                        <p:tgtEl>
                                          <p:spTgt spid="6">
                                            <p:txEl>
                                              <p:pRg st="4" end="4"/>
                                            </p:txEl>
                                          </p:spTgt>
                                        </p:tgtEl>
                                      </p:cBhvr>
                                    </p:animEffect>
                                    <p:anim calcmode="lin" valueType="num">
                                      <p:cBhvr>
                                        <p:cTn id="152"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xEl>
                                              <p:pRg st="4" end="4"/>
                                            </p:txEl>
                                          </p:spTgt>
                                        </p:tgtEl>
                                      </p:cBhvr>
                                      <p:to x="100000" y="60000"/>
                                    </p:animScale>
                                    <p:animScale>
                                      <p:cBhvr>
                                        <p:cTn id="158" dur="166" decel="50000">
                                          <p:stCondLst>
                                            <p:cond delay="676"/>
                                          </p:stCondLst>
                                        </p:cTn>
                                        <p:tgtEl>
                                          <p:spTgt spid="6">
                                            <p:txEl>
                                              <p:pRg st="4" end="4"/>
                                            </p:txEl>
                                          </p:spTgt>
                                        </p:tgtEl>
                                      </p:cBhvr>
                                      <p:to x="100000" y="100000"/>
                                    </p:animScale>
                                    <p:animScale>
                                      <p:cBhvr>
                                        <p:cTn id="159" dur="26">
                                          <p:stCondLst>
                                            <p:cond delay="1312"/>
                                          </p:stCondLst>
                                        </p:cTn>
                                        <p:tgtEl>
                                          <p:spTgt spid="6">
                                            <p:txEl>
                                              <p:pRg st="4" end="4"/>
                                            </p:txEl>
                                          </p:spTgt>
                                        </p:tgtEl>
                                      </p:cBhvr>
                                      <p:to x="100000" y="80000"/>
                                    </p:animScale>
                                    <p:animScale>
                                      <p:cBhvr>
                                        <p:cTn id="160" dur="166" decel="50000">
                                          <p:stCondLst>
                                            <p:cond delay="1338"/>
                                          </p:stCondLst>
                                        </p:cTn>
                                        <p:tgtEl>
                                          <p:spTgt spid="6">
                                            <p:txEl>
                                              <p:pRg st="4" end="4"/>
                                            </p:txEl>
                                          </p:spTgt>
                                        </p:tgtEl>
                                      </p:cBhvr>
                                      <p:to x="100000" y="100000"/>
                                    </p:animScale>
                                    <p:animScale>
                                      <p:cBhvr>
                                        <p:cTn id="161" dur="26">
                                          <p:stCondLst>
                                            <p:cond delay="1642"/>
                                          </p:stCondLst>
                                        </p:cTn>
                                        <p:tgtEl>
                                          <p:spTgt spid="6">
                                            <p:txEl>
                                              <p:pRg st="4" end="4"/>
                                            </p:txEl>
                                          </p:spTgt>
                                        </p:tgtEl>
                                      </p:cBhvr>
                                      <p:to x="100000" y="90000"/>
                                    </p:animScale>
                                    <p:animScale>
                                      <p:cBhvr>
                                        <p:cTn id="162" dur="166" decel="50000">
                                          <p:stCondLst>
                                            <p:cond delay="1668"/>
                                          </p:stCondLst>
                                        </p:cTn>
                                        <p:tgtEl>
                                          <p:spTgt spid="6">
                                            <p:txEl>
                                              <p:pRg st="4" end="4"/>
                                            </p:txEl>
                                          </p:spTgt>
                                        </p:tgtEl>
                                      </p:cBhvr>
                                      <p:to x="100000" y="100000"/>
                                    </p:animScale>
                                    <p:animScale>
                                      <p:cBhvr>
                                        <p:cTn id="163" dur="26">
                                          <p:stCondLst>
                                            <p:cond delay="1808"/>
                                          </p:stCondLst>
                                        </p:cTn>
                                        <p:tgtEl>
                                          <p:spTgt spid="6">
                                            <p:txEl>
                                              <p:pRg st="4" end="4"/>
                                            </p:txEl>
                                          </p:spTgt>
                                        </p:tgtEl>
                                      </p:cBhvr>
                                      <p:to x="100000" y="95000"/>
                                    </p:animScale>
                                    <p:animScale>
                                      <p:cBhvr>
                                        <p:cTn id="164" dur="166" decel="50000">
                                          <p:stCondLst>
                                            <p:cond delay="1834"/>
                                          </p:stCondLst>
                                        </p:cTn>
                                        <p:tgtEl>
                                          <p:spTgt spid="6">
                                            <p:txEl>
                                              <p:pRg st="4" end="4"/>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6">
                                            <p:txEl>
                                              <p:pRg st="5" end="5"/>
                                            </p:txEl>
                                          </p:spTgt>
                                        </p:tgtEl>
                                        <p:attrNameLst>
                                          <p:attrName>style.visibility</p:attrName>
                                        </p:attrNameLst>
                                      </p:cBhvr>
                                      <p:to>
                                        <p:strVal val="visible"/>
                                      </p:to>
                                    </p:set>
                                    <p:animEffect transition="in" filter="wipe(down)">
                                      <p:cBhvr>
                                        <p:cTn id="169" dur="580">
                                          <p:stCondLst>
                                            <p:cond delay="0"/>
                                          </p:stCondLst>
                                        </p:cTn>
                                        <p:tgtEl>
                                          <p:spTgt spid="6">
                                            <p:txEl>
                                              <p:pRg st="5" end="5"/>
                                            </p:txEl>
                                          </p:spTgt>
                                        </p:tgtEl>
                                      </p:cBhvr>
                                    </p:animEffect>
                                    <p:anim calcmode="lin" valueType="num">
                                      <p:cBhvr>
                                        <p:cTn id="170"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6">
                                            <p:txEl>
                                              <p:pRg st="5" end="5"/>
                                            </p:txEl>
                                          </p:spTgt>
                                        </p:tgtEl>
                                      </p:cBhvr>
                                      <p:to x="100000" y="60000"/>
                                    </p:animScale>
                                    <p:animScale>
                                      <p:cBhvr>
                                        <p:cTn id="176" dur="166" decel="50000">
                                          <p:stCondLst>
                                            <p:cond delay="676"/>
                                          </p:stCondLst>
                                        </p:cTn>
                                        <p:tgtEl>
                                          <p:spTgt spid="6">
                                            <p:txEl>
                                              <p:pRg st="5" end="5"/>
                                            </p:txEl>
                                          </p:spTgt>
                                        </p:tgtEl>
                                      </p:cBhvr>
                                      <p:to x="100000" y="100000"/>
                                    </p:animScale>
                                    <p:animScale>
                                      <p:cBhvr>
                                        <p:cTn id="177" dur="26">
                                          <p:stCondLst>
                                            <p:cond delay="1312"/>
                                          </p:stCondLst>
                                        </p:cTn>
                                        <p:tgtEl>
                                          <p:spTgt spid="6">
                                            <p:txEl>
                                              <p:pRg st="5" end="5"/>
                                            </p:txEl>
                                          </p:spTgt>
                                        </p:tgtEl>
                                      </p:cBhvr>
                                      <p:to x="100000" y="80000"/>
                                    </p:animScale>
                                    <p:animScale>
                                      <p:cBhvr>
                                        <p:cTn id="178" dur="166" decel="50000">
                                          <p:stCondLst>
                                            <p:cond delay="1338"/>
                                          </p:stCondLst>
                                        </p:cTn>
                                        <p:tgtEl>
                                          <p:spTgt spid="6">
                                            <p:txEl>
                                              <p:pRg st="5" end="5"/>
                                            </p:txEl>
                                          </p:spTgt>
                                        </p:tgtEl>
                                      </p:cBhvr>
                                      <p:to x="100000" y="100000"/>
                                    </p:animScale>
                                    <p:animScale>
                                      <p:cBhvr>
                                        <p:cTn id="179" dur="26">
                                          <p:stCondLst>
                                            <p:cond delay="1642"/>
                                          </p:stCondLst>
                                        </p:cTn>
                                        <p:tgtEl>
                                          <p:spTgt spid="6">
                                            <p:txEl>
                                              <p:pRg st="5" end="5"/>
                                            </p:txEl>
                                          </p:spTgt>
                                        </p:tgtEl>
                                      </p:cBhvr>
                                      <p:to x="100000" y="90000"/>
                                    </p:animScale>
                                    <p:animScale>
                                      <p:cBhvr>
                                        <p:cTn id="180" dur="166" decel="50000">
                                          <p:stCondLst>
                                            <p:cond delay="1668"/>
                                          </p:stCondLst>
                                        </p:cTn>
                                        <p:tgtEl>
                                          <p:spTgt spid="6">
                                            <p:txEl>
                                              <p:pRg st="5" end="5"/>
                                            </p:txEl>
                                          </p:spTgt>
                                        </p:tgtEl>
                                      </p:cBhvr>
                                      <p:to x="100000" y="100000"/>
                                    </p:animScale>
                                    <p:animScale>
                                      <p:cBhvr>
                                        <p:cTn id="181" dur="26">
                                          <p:stCondLst>
                                            <p:cond delay="1808"/>
                                          </p:stCondLst>
                                        </p:cTn>
                                        <p:tgtEl>
                                          <p:spTgt spid="6">
                                            <p:txEl>
                                              <p:pRg st="5" end="5"/>
                                            </p:txEl>
                                          </p:spTgt>
                                        </p:tgtEl>
                                      </p:cBhvr>
                                      <p:to x="100000" y="95000"/>
                                    </p:animScale>
                                    <p:animScale>
                                      <p:cBhvr>
                                        <p:cTn id="182" dur="166" decel="50000">
                                          <p:stCondLst>
                                            <p:cond delay="1834"/>
                                          </p:stCondLst>
                                        </p:cTn>
                                        <p:tgtEl>
                                          <p:spTgt spid="6">
                                            <p:txEl>
                                              <p:pRg st="5" end="5"/>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6">
                                            <p:txEl>
                                              <p:pRg st="6" end="6"/>
                                            </p:txEl>
                                          </p:spTgt>
                                        </p:tgtEl>
                                        <p:attrNameLst>
                                          <p:attrName>style.visibility</p:attrName>
                                        </p:attrNameLst>
                                      </p:cBhvr>
                                      <p:to>
                                        <p:strVal val="visible"/>
                                      </p:to>
                                    </p:set>
                                    <p:animEffect transition="in" filter="wipe(down)">
                                      <p:cBhvr>
                                        <p:cTn id="187" dur="580">
                                          <p:stCondLst>
                                            <p:cond delay="0"/>
                                          </p:stCondLst>
                                        </p:cTn>
                                        <p:tgtEl>
                                          <p:spTgt spid="6">
                                            <p:txEl>
                                              <p:pRg st="6" end="6"/>
                                            </p:txEl>
                                          </p:spTgt>
                                        </p:tgtEl>
                                      </p:cBhvr>
                                    </p:animEffect>
                                    <p:anim calcmode="lin" valueType="num">
                                      <p:cBhvr>
                                        <p:cTn id="188"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6">
                                            <p:txEl>
                                              <p:pRg st="6" end="6"/>
                                            </p:txEl>
                                          </p:spTgt>
                                        </p:tgtEl>
                                      </p:cBhvr>
                                      <p:to x="100000" y="60000"/>
                                    </p:animScale>
                                    <p:animScale>
                                      <p:cBhvr>
                                        <p:cTn id="194" dur="166" decel="50000">
                                          <p:stCondLst>
                                            <p:cond delay="676"/>
                                          </p:stCondLst>
                                        </p:cTn>
                                        <p:tgtEl>
                                          <p:spTgt spid="6">
                                            <p:txEl>
                                              <p:pRg st="6" end="6"/>
                                            </p:txEl>
                                          </p:spTgt>
                                        </p:tgtEl>
                                      </p:cBhvr>
                                      <p:to x="100000" y="100000"/>
                                    </p:animScale>
                                    <p:animScale>
                                      <p:cBhvr>
                                        <p:cTn id="195" dur="26">
                                          <p:stCondLst>
                                            <p:cond delay="1312"/>
                                          </p:stCondLst>
                                        </p:cTn>
                                        <p:tgtEl>
                                          <p:spTgt spid="6">
                                            <p:txEl>
                                              <p:pRg st="6" end="6"/>
                                            </p:txEl>
                                          </p:spTgt>
                                        </p:tgtEl>
                                      </p:cBhvr>
                                      <p:to x="100000" y="80000"/>
                                    </p:animScale>
                                    <p:animScale>
                                      <p:cBhvr>
                                        <p:cTn id="196" dur="166" decel="50000">
                                          <p:stCondLst>
                                            <p:cond delay="1338"/>
                                          </p:stCondLst>
                                        </p:cTn>
                                        <p:tgtEl>
                                          <p:spTgt spid="6">
                                            <p:txEl>
                                              <p:pRg st="6" end="6"/>
                                            </p:txEl>
                                          </p:spTgt>
                                        </p:tgtEl>
                                      </p:cBhvr>
                                      <p:to x="100000" y="100000"/>
                                    </p:animScale>
                                    <p:animScale>
                                      <p:cBhvr>
                                        <p:cTn id="197" dur="26">
                                          <p:stCondLst>
                                            <p:cond delay="1642"/>
                                          </p:stCondLst>
                                        </p:cTn>
                                        <p:tgtEl>
                                          <p:spTgt spid="6">
                                            <p:txEl>
                                              <p:pRg st="6" end="6"/>
                                            </p:txEl>
                                          </p:spTgt>
                                        </p:tgtEl>
                                      </p:cBhvr>
                                      <p:to x="100000" y="90000"/>
                                    </p:animScale>
                                    <p:animScale>
                                      <p:cBhvr>
                                        <p:cTn id="198" dur="166" decel="50000">
                                          <p:stCondLst>
                                            <p:cond delay="1668"/>
                                          </p:stCondLst>
                                        </p:cTn>
                                        <p:tgtEl>
                                          <p:spTgt spid="6">
                                            <p:txEl>
                                              <p:pRg st="6" end="6"/>
                                            </p:txEl>
                                          </p:spTgt>
                                        </p:tgtEl>
                                      </p:cBhvr>
                                      <p:to x="100000" y="100000"/>
                                    </p:animScale>
                                    <p:animScale>
                                      <p:cBhvr>
                                        <p:cTn id="199" dur="26">
                                          <p:stCondLst>
                                            <p:cond delay="1808"/>
                                          </p:stCondLst>
                                        </p:cTn>
                                        <p:tgtEl>
                                          <p:spTgt spid="6">
                                            <p:txEl>
                                              <p:pRg st="6" end="6"/>
                                            </p:txEl>
                                          </p:spTgt>
                                        </p:tgtEl>
                                      </p:cBhvr>
                                      <p:to x="100000" y="95000"/>
                                    </p:animScale>
                                    <p:animScale>
                                      <p:cBhvr>
                                        <p:cTn id="200"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Watch your language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use helpful language</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pPr algn="ctr"/>
            <a:r>
              <a:rPr lang="en-US" b="1" dirty="0" smtClean="0">
                <a:effectLst>
                  <a:outerShdw blurRad="38100" dist="38100" dir="2700000" algn="tl">
                    <a:srgbClr val="000000">
                      <a:alpha val="43137"/>
                    </a:srgbClr>
                  </a:outerShdw>
                </a:effectLst>
              </a:rPr>
              <a:t>Unhelpful responses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quarter" idx="13"/>
          </p:nvPr>
        </p:nvSpPr>
        <p:spPr>
          <a:xfrm>
            <a:off x="913774" y="3051012"/>
            <a:ext cx="5106027" cy="3806988"/>
          </a:xfrm>
        </p:spPr>
        <p:txBody>
          <a:bodyPr>
            <a:normAutofit/>
          </a:bodyPr>
          <a:lstStyle/>
          <a:p>
            <a:pPr marR="0" lvl="0">
              <a:lnSpc>
                <a:spcPct val="107000"/>
              </a:lnSpc>
              <a:spcBef>
                <a:spcPts val="0"/>
              </a:spcBef>
              <a:spcAft>
                <a:spcPts val="0"/>
              </a:spcAft>
              <a:buBlip>
                <a:blip r:embed="rId2"/>
              </a:buBlip>
            </a:pP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dirty="0">
                <a:latin typeface="Times New Roman" panose="02020603050405020304" pitchFamily="18" charset="0"/>
                <a:ea typeface="Calibri" panose="020F0502020204030204" pitchFamily="34" charset="0"/>
                <a:cs typeface="Times New Roman" panose="02020603050405020304" pitchFamily="18" charset="0"/>
              </a:rPr>
              <a:t>Don’t ask them about it or they will get upset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None/>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dirty="0">
                <a:latin typeface="Times New Roman" panose="02020603050405020304" pitchFamily="18" charset="0"/>
                <a:ea typeface="Calibri" panose="020F0502020204030204" pitchFamily="34" charset="0"/>
                <a:cs typeface="Times New Roman" panose="02020603050405020304" pitchFamily="18" charset="0"/>
              </a:rPr>
              <a:t>They have poor coping methods.”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b="1" dirty="0">
                <a:latin typeface="Times New Roman" panose="02020603050405020304" pitchFamily="18" charset="0"/>
                <a:ea typeface="Calibri" panose="020F0502020204030204" pitchFamily="34" charset="0"/>
                <a:cs typeface="Times New Roman" panose="02020603050405020304" pitchFamily="18" charset="0"/>
              </a:rPr>
              <a:t>“They’ll never get over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buBlip>
                <a:blip r:embed="rId2"/>
              </a:buBlip>
            </a:pPr>
            <a:r>
              <a:rPr lang="en-US" b="1" dirty="0">
                <a:latin typeface="Times New Roman" panose="02020603050405020304" pitchFamily="18" charset="0"/>
                <a:ea typeface="Calibri" panose="020F0502020204030204" pitchFamily="34" charset="0"/>
              </a:rPr>
              <a:t>“They are permanently damaged.”</a:t>
            </a:r>
            <a:endParaRPr lang="en-US" dirty="0"/>
          </a:p>
        </p:txBody>
      </p:sp>
      <p:sp>
        <p:nvSpPr>
          <p:cNvPr id="5" name="Text Placeholder 4"/>
          <p:cNvSpPr>
            <a:spLocks noGrp="1"/>
          </p:cNvSpPr>
          <p:nvPr>
            <p:ph type="body" sz="quarter" idx="3"/>
          </p:nvPr>
        </p:nvSpPr>
        <p:spPr/>
        <p:txBody>
          <a:bodyPr/>
          <a:lstStyle/>
          <a:p>
            <a:pPr algn="ctr"/>
            <a:r>
              <a:rPr lang="en-US" b="1" dirty="0" smtClean="0">
                <a:effectLst>
                  <a:outerShdw blurRad="38100" dist="38100" dir="2700000" algn="tl">
                    <a:srgbClr val="000000">
                      <a:alpha val="43137"/>
                    </a:srgbClr>
                  </a:outerShdw>
                </a:effectLst>
              </a:rPr>
              <a:t>Helpful responses</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sz="quarter" idx="14"/>
          </p:nvPr>
        </p:nvSpPr>
        <p:spPr>
          <a:xfrm>
            <a:off x="6172200" y="3051012"/>
            <a:ext cx="5105401" cy="3806988"/>
          </a:xfrm>
        </p:spPr>
        <p:txBody>
          <a:bodyPr>
            <a:normAutofit/>
          </a:bodyPr>
          <a:lstStyle/>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“They are </a:t>
            </a:r>
            <a:r>
              <a:rPr lang="en-US" b="1" dirty="0">
                <a:latin typeface="Times New Roman" panose="02020603050405020304" pitchFamily="18" charset="0"/>
                <a:ea typeface="Calibri" panose="020F0502020204030204" pitchFamily="34" charset="0"/>
                <a:cs typeface="Times New Roman" panose="02020603050405020304" pitchFamily="18" charset="0"/>
              </a:rPr>
              <a:t>crying out </a:t>
            </a:r>
            <a:r>
              <a:rPr lang="en-US" dirty="0">
                <a:latin typeface="Times New Roman" panose="02020603050405020304" pitchFamily="18" charset="0"/>
                <a:ea typeface="Calibri" panose="020F0502020204030204" pitchFamily="34" charset="0"/>
                <a:cs typeface="Times New Roman" panose="02020603050405020304" pitchFamily="18" charset="0"/>
              </a:rPr>
              <a:t>for help.”</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“Talking about the </a:t>
            </a:r>
            <a:r>
              <a:rPr lang="en-US" b="1" dirty="0">
                <a:latin typeface="Times New Roman" panose="02020603050405020304" pitchFamily="18" charset="0"/>
                <a:ea typeface="Calibri" panose="020F0502020204030204" pitchFamily="34" charset="0"/>
                <a:cs typeface="Times New Roman" panose="02020603050405020304" pitchFamily="18" charset="0"/>
              </a:rPr>
              <a:t>trauma </a:t>
            </a:r>
            <a:r>
              <a:rPr lang="en-US" dirty="0">
                <a:latin typeface="Times New Roman" panose="02020603050405020304" pitchFamily="18" charset="0"/>
                <a:ea typeface="Calibri" panose="020F0502020204030204" pitchFamily="34" charset="0"/>
                <a:cs typeface="Times New Roman" panose="02020603050405020304" pitchFamily="18" charset="0"/>
              </a:rPr>
              <a:t>gives people permission to </a:t>
            </a:r>
            <a:r>
              <a:rPr lang="en-US" b="1" dirty="0">
                <a:latin typeface="Times New Roman" panose="02020603050405020304" pitchFamily="18" charset="0"/>
                <a:ea typeface="Calibri" panose="020F0502020204030204" pitchFamily="34" charset="0"/>
                <a:cs typeface="Times New Roman" panose="02020603050405020304" pitchFamily="18" charset="0"/>
              </a:rPr>
              <a:t>heal</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“They have </a:t>
            </a:r>
            <a:r>
              <a:rPr lang="en-US" b="1" dirty="0">
                <a:latin typeface="Times New Roman" panose="02020603050405020304" pitchFamily="18" charset="0"/>
                <a:ea typeface="Calibri" panose="020F0502020204030204" pitchFamily="34" charset="0"/>
                <a:cs typeface="Times New Roman" panose="02020603050405020304" pitchFamily="18" charset="0"/>
              </a:rPr>
              <a:t>survival skills </a:t>
            </a:r>
            <a:r>
              <a:rPr lang="en-US" dirty="0">
                <a:latin typeface="Times New Roman" panose="02020603050405020304" pitchFamily="18" charset="0"/>
                <a:ea typeface="Calibri" panose="020F0502020204030204" pitchFamily="34" charset="0"/>
                <a:cs typeface="Times New Roman" panose="02020603050405020304" pitchFamily="18" charset="0"/>
              </a:rPr>
              <a:t>that have got them to where they are now.”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Blip>
                <a:blip r:embed="rId2"/>
              </a:buBlip>
            </a:pPr>
            <a:r>
              <a:rPr lang="en-US" dirty="0">
                <a:latin typeface="Times New Roman" panose="02020603050405020304" pitchFamily="18" charset="0"/>
                <a:ea typeface="Calibri" panose="020F0502020204030204" pitchFamily="34" charset="0"/>
                <a:cs typeface="Times New Roman" panose="02020603050405020304" pitchFamily="18" charset="0"/>
              </a:rPr>
              <a:t>“People can </a:t>
            </a:r>
            <a:r>
              <a:rPr lang="en-US" b="1" dirty="0">
                <a:latin typeface="Times New Roman" panose="02020603050405020304" pitchFamily="18" charset="0"/>
                <a:ea typeface="Calibri" panose="020F0502020204030204" pitchFamily="34" charset="0"/>
                <a:cs typeface="Times New Roman" panose="02020603050405020304" pitchFamily="18" charset="0"/>
              </a:rPr>
              <a:t>recover</a:t>
            </a:r>
            <a:r>
              <a:rPr lang="en-US" dirty="0">
                <a:latin typeface="Times New Roman" panose="02020603050405020304" pitchFamily="18" charset="0"/>
                <a:ea typeface="Calibri" panose="020F0502020204030204" pitchFamily="34" charset="0"/>
                <a:cs typeface="Times New Roman" panose="02020603050405020304" pitchFamily="18" charset="0"/>
              </a:rPr>
              <a:t> from </a:t>
            </a:r>
            <a:r>
              <a:rPr lang="en-US" b="1" dirty="0">
                <a:latin typeface="Times New Roman" panose="02020603050405020304" pitchFamily="18" charset="0"/>
                <a:ea typeface="Calibri" panose="020F0502020204030204" pitchFamily="34" charset="0"/>
                <a:cs typeface="Times New Roman" panose="02020603050405020304" pitchFamily="18" charset="0"/>
              </a:rPr>
              <a:t>trauma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84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down)">
                                      <p:cBhvr>
                                        <p:cTn id="61" dur="580">
                                          <p:stCondLst>
                                            <p:cond delay="0"/>
                                          </p:stCondLst>
                                        </p:cTn>
                                        <p:tgtEl>
                                          <p:spTgt spid="4">
                                            <p:txEl>
                                              <p:pRg st="6" end="6"/>
                                            </p:txEl>
                                          </p:spTgt>
                                        </p:tgtEl>
                                      </p:cBhvr>
                                    </p:animEffect>
                                    <p:anim calcmode="lin" valueType="num">
                                      <p:cBhvr>
                                        <p:cTn id="6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6" end="6"/>
                                            </p:txEl>
                                          </p:spTgt>
                                        </p:tgtEl>
                                      </p:cBhvr>
                                      <p:to x="100000" y="60000"/>
                                    </p:animScale>
                                    <p:animScale>
                                      <p:cBhvr>
                                        <p:cTn id="68" dur="166" decel="50000">
                                          <p:stCondLst>
                                            <p:cond delay="676"/>
                                          </p:stCondLst>
                                        </p:cTn>
                                        <p:tgtEl>
                                          <p:spTgt spid="4">
                                            <p:txEl>
                                              <p:pRg st="6" end="6"/>
                                            </p:txEl>
                                          </p:spTgt>
                                        </p:tgtEl>
                                      </p:cBhvr>
                                      <p:to x="100000" y="100000"/>
                                    </p:animScale>
                                    <p:animScale>
                                      <p:cBhvr>
                                        <p:cTn id="69" dur="26">
                                          <p:stCondLst>
                                            <p:cond delay="1312"/>
                                          </p:stCondLst>
                                        </p:cTn>
                                        <p:tgtEl>
                                          <p:spTgt spid="4">
                                            <p:txEl>
                                              <p:pRg st="6" end="6"/>
                                            </p:txEl>
                                          </p:spTgt>
                                        </p:tgtEl>
                                      </p:cBhvr>
                                      <p:to x="100000" y="80000"/>
                                    </p:animScale>
                                    <p:animScale>
                                      <p:cBhvr>
                                        <p:cTn id="70" dur="166" decel="50000">
                                          <p:stCondLst>
                                            <p:cond delay="1338"/>
                                          </p:stCondLst>
                                        </p:cTn>
                                        <p:tgtEl>
                                          <p:spTgt spid="4">
                                            <p:txEl>
                                              <p:pRg st="6" end="6"/>
                                            </p:txEl>
                                          </p:spTgt>
                                        </p:tgtEl>
                                      </p:cBhvr>
                                      <p:to x="100000" y="100000"/>
                                    </p:animScale>
                                    <p:animScale>
                                      <p:cBhvr>
                                        <p:cTn id="71" dur="26">
                                          <p:stCondLst>
                                            <p:cond delay="1642"/>
                                          </p:stCondLst>
                                        </p:cTn>
                                        <p:tgtEl>
                                          <p:spTgt spid="4">
                                            <p:txEl>
                                              <p:pRg st="6" end="6"/>
                                            </p:txEl>
                                          </p:spTgt>
                                        </p:tgtEl>
                                      </p:cBhvr>
                                      <p:to x="100000" y="90000"/>
                                    </p:animScale>
                                    <p:animScale>
                                      <p:cBhvr>
                                        <p:cTn id="72" dur="166" decel="50000">
                                          <p:stCondLst>
                                            <p:cond delay="1668"/>
                                          </p:stCondLst>
                                        </p:cTn>
                                        <p:tgtEl>
                                          <p:spTgt spid="4">
                                            <p:txEl>
                                              <p:pRg st="6" end="6"/>
                                            </p:txEl>
                                          </p:spTgt>
                                        </p:tgtEl>
                                      </p:cBhvr>
                                      <p:to x="100000" y="100000"/>
                                    </p:animScale>
                                    <p:animScale>
                                      <p:cBhvr>
                                        <p:cTn id="73" dur="26">
                                          <p:stCondLst>
                                            <p:cond delay="1808"/>
                                          </p:stCondLst>
                                        </p:cTn>
                                        <p:tgtEl>
                                          <p:spTgt spid="4">
                                            <p:txEl>
                                              <p:pRg st="6" end="6"/>
                                            </p:txEl>
                                          </p:spTgt>
                                        </p:tgtEl>
                                      </p:cBhvr>
                                      <p:to x="100000" y="95000"/>
                                    </p:animScale>
                                    <p:animScale>
                                      <p:cBhvr>
                                        <p:cTn id="74" dur="166" decel="50000">
                                          <p:stCondLst>
                                            <p:cond delay="1834"/>
                                          </p:stCondLst>
                                        </p:cTn>
                                        <p:tgtEl>
                                          <p:spTgt spid="4">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Effect transition="in" filter="wipe(down)">
                                      <p:cBhvr>
                                        <p:cTn id="79" dur="580">
                                          <p:stCondLst>
                                            <p:cond delay="0"/>
                                          </p:stCondLst>
                                        </p:cTn>
                                        <p:tgtEl>
                                          <p:spTgt spid="6">
                                            <p:txEl>
                                              <p:pRg st="0" end="0"/>
                                            </p:txEl>
                                          </p:spTgt>
                                        </p:tgtEl>
                                      </p:cBhvr>
                                    </p:animEffect>
                                    <p:anim calcmode="lin" valueType="num">
                                      <p:cBhvr>
                                        <p:cTn id="8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xEl>
                                              <p:pRg st="0" end="0"/>
                                            </p:txEl>
                                          </p:spTgt>
                                        </p:tgtEl>
                                      </p:cBhvr>
                                      <p:to x="100000" y="60000"/>
                                    </p:animScale>
                                    <p:animScale>
                                      <p:cBhvr>
                                        <p:cTn id="86" dur="166" decel="50000">
                                          <p:stCondLst>
                                            <p:cond delay="676"/>
                                          </p:stCondLst>
                                        </p:cTn>
                                        <p:tgtEl>
                                          <p:spTgt spid="6">
                                            <p:txEl>
                                              <p:pRg st="0" end="0"/>
                                            </p:txEl>
                                          </p:spTgt>
                                        </p:tgtEl>
                                      </p:cBhvr>
                                      <p:to x="100000" y="100000"/>
                                    </p:animScale>
                                    <p:animScale>
                                      <p:cBhvr>
                                        <p:cTn id="87" dur="26">
                                          <p:stCondLst>
                                            <p:cond delay="1312"/>
                                          </p:stCondLst>
                                        </p:cTn>
                                        <p:tgtEl>
                                          <p:spTgt spid="6">
                                            <p:txEl>
                                              <p:pRg st="0" end="0"/>
                                            </p:txEl>
                                          </p:spTgt>
                                        </p:tgtEl>
                                      </p:cBhvr>
                                      <p:to x="100000" y="80000"/>
                                    </p:animScale>
                                    <p:animScale>
                                      <p:cBhvr>
                                        <p:cTn id="88" dur="166" decel="50000">
                                          <p:stCondLst>
                                            <p:cond delay="1338"/>
                                          </p:stCondLst>
                                        </p:cTn>
                                        <p:tgtEl>
                                          <p:spTgt spid="6">
                                            <p:txEl>
                                              <p:pRg st="0" end="0"/>
                                            </p:txEl>
                                          </p:spTgt>
                                        </p:tgtEl>
                                      </p:cBhvr>
                                      <p:to x="100000" y="100000"/>
                                    </p:animScale>
                                    <p:animScale>
                                      <p:cBhvr>
                                        <p:cTn id="89" dur="26">
                                          <p:stCondLst>
                                            <p:cond delay="1642"/>
                                          </p:stCondLst>
                                        </p:cTn>
                                        <p:tgtEl>
                                          <p:spTgt spid="6">
                                            <p:txEl>
                                              <p:pRg st="0" end="0"/>
                                            </p:txEl>
                                          </p:spTgt>
                                        </p:tgtEl>
                                      </p:cBhvr>
                                      <p:to x="100000" y="90000"/>
                                    </p:animScale>
                                    <p:animScale>
                                      <p:cBhvr>
                                        <p:cTn id="90" dur="166" decel="50000">
                                          <p:stCondLst>
                                            <p:cond delay="1668"/>
                                          </p:stCondLst>
                                        </p:cTn>
                                        <p:tgtEl>
                                          <p:spTgt spid="6">
                                            <p:txEl>
                                              <p:pRg st="0" end="0"/>
                                            </p:txEl>
                                          </p:spTgt>
                                        </p:tgtEl>
                                      </p:cBhvr>
                                      <p:to x="100000" y="100000"/>
                                    </p:animScale>
                                    <p:animScale>
                                      <p:cBhvr>
                                        <p:cTn id="91" dur="26">
                                          <p:stCondLst>
                                            <p:cond delay="1808"/>
                                          </p:stCondLst>
                                        </p:cTn>
                                        <p:tgtEl>
                                          <p:spTgt spid="6">
                                            <p:txEl>
                                              <p:pRg st="0" end="0"/>
                                            </p:txEl>
                                          </p:spTgt>
                                        </p:tgtEl>
                                      </p:cBhvr>
                                      <p:to x="100000" y="95000"/>
                                    </p:animScale>
                                    <p:animScale>
                                      <p:cBhvr>
                                        <p:cTn id="92" dur="166" decel="50000">
                                          <p:stCondLst>
                                            <p:cond delay="1834"/>
                                          </p:stCondLst>
                                        </p:cTn>
                                        <p:tgtEl>
                                          <p:spTgt spid="6">
                                            <p:txEl>
                                              <p:pRg st="0" end="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animEffect transition="in" filter="wipe(down)">
                                      <p:cBhvr>
                                        <p:cTn id="97" dur="580">
                                          <p:stCondLst>
                                            <p:cond delay="0"/>
                                          </p:stCondLst>
                                        </p:cTn>
                                        <p:tgtEl>
                                          <p:spTgt spid="6">
                                            <p:txEl>
                                              <p:pRg st="2" end="2"/>
                                            </p:txEl>
                                          </p:spTgt>
                                        </p:tgtEl>
                                      </p:cBhvr>
                                    </p:animEffect>
                                    <p:anim calcmode="lin" valueType="num">
                                      <p:cBhvr>
                                        <p:cTn id="9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xEl>
                                              <p:pRg st="2" end="2"/>
                                            </p:txEl>
                                          </p:spTgt>
                                        </p:tgtEl>
                                      </p:cBhvr>
                                      <p:to x="100000" y="60000"/>
                                    </p:animScale>
                                    <p:animScale>
                                      <p:cBhvr>
                                        <p:cTn id="104" dur="166" decel="50000">
                                          <p:stCondLst>
                                            <p:cond delay="676"/>
                                          </p:stCondLst>
                                        </p:cTn>
                                        <p:tgtEl>
                                          <p:spTgt spid="6">
                                            <p:txEl>
                                              <p:pRg st="2" end="2"/>
                                            </p:txEl>
                                          </p:spTgt>
                                        </p:tgtEl>
                                      </p:cBhvr>
                                      <p:to x="100000" y="100000"/>
                                    </p:animScale>
                                    <p:animScale>
                                      <p:cBhvr>
                                        <p:cTn id="105" dur="26">
                                          <p:stCondLst>
                                            <p:cond delay="1312"/>
                                          </p:stCondLst>
                                        </p:cTn>
                                        <p:tgtEl>
                                          <p:spTgt spid="6">
                                            <p:txEl>
                                              <p:pRg st="2" end="2"/>
                                            </p:txEl>
                                          </p:spTgt>
                                        </p:tgtEl>
                                      </p:cBhvr>
                                      <p:to x="100000" y="80000"/>
                                    </p:animScale>
                                    <p:animScale>
                                      <p:cBhvr>
                                        <p:cTn id="106" dur="166" decel="50000">
                                          <p:stCondLst>
                                            <p:cond delay="1338"/>
                                          </p:stCondLst>
                                        </p:cTn>
                                        <p:tgtEl>
                                          <p:spTgt spid="6">
                                            <p:txEl>
                                              <p:pRg st="2" end="2"/>
                                            </p:txEl>
                                          </p:spTgt>
                                        </p:tgtEl>
                                      </p:cBhvr>
                                      <p:to x="100000" y="100000"/>
                                    </p:animScale>
                                    <p:animScale>
                                      <p:cBhvr>
                                        <p:cTn id="107" dur="26">
                                          <p:stCondLst>
                                            <p:cond delay="1642"/>
                                          </p:stCondLst>
                                        </p:cTn>
                                        <p:tgtEl>
                                          <p:spTgt spid="6">
                                            <p:txEl>
                                              <p:pRg st="2" end="2"/>
                                            </p:txEl>
                                          </p:spTgt>
                                        </p:tgtEl>
                                      </p:cBhvr>
                                      <p:to x="100000" y="90000"/>
                                    </p:animScale>
                                    <p:animScale>
                                      <p:cBhvr>
                                        <p:cTn id="108" dur="166" decel="50000">
                                          <p:stCondLst>
                                            <p:cond delay="1668"/>
                                          </p:stCondLst>
                                        </p:cTn>
                                        <p:tgtEl>
                                          <p:spTgt spid="6">
                                            <p:txEl>
                                              <p:pRg st="2" end="2"/>
                                            </p:txEl>
                                          </p:spTgt>
                                        </p:tgtEl>
                                      </p:cBhvr>
                                      <p:to x="100000" y="100000"/>
                                    </p:animScale>
                                    <p:animScale>
                                      <p:cBhvr>
                                        <p:cTn id="109" dur="26">
                                          <p:stCondLst>
                                            <p:cond delay="1808"/>
                                          </p:stCondLst>
                                        </p:cTn>
                                        <p:tgtEl>
                                          <p:spTgt spid="6">
                                            <p:txEl>
                                              <p:pRg st="2" end="2"/>
                                            </p:txEl>
                                          </p:spTgt>
                                        </p:tgtEl>
                                      </p:cBhvr>
                                      <p:to x="100000" y="95000"/>
                                    </p:animScale>
                                    <p:animScale>
                                      <p:cBhvr>
                                        <p:cTn id="110" dur="166" decel="50000">
                                          <p:stCondLst>
                                            <p:cond delay="1834"/>
                                          </p:stCondLst>
                                        </p:cTn>
                                        <p:tgtEl>
                                          <p:spTgt spid="6">
                                            <p:txEl>
                                              <p:pRg st="2" end="2"/>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
                                            <p:txEl>
                                              <p:pRg st="4" end="4"/>
                                            </p:txEl>
                                          </p:spTgt>
                                        </p:tgtEl>
                                        <p:attrNameLst>
                                          <p:attrName>style.visibility</p:attrName>
                                        </p:attrNameLst>
                                      </p:cBhvr>
                                      <p:to>
                                        <p:strVal val="visible"/>
                                      </p:to>
                                    </p:set>
                                    <p:animEffect transition="in" filter="wipe(down)">
                                      <p:cBhvr>
                                        <p:cTn id="115" dur="580">
                                          <p:stCondLst>
                                            <p:cond delay="0"/>
                                          </p:stCondLst>
                                        </p:cTn>
                                        <p:tgtEl>
                                          <p:spTgt spid="6">
                                            <p:txEl>
                                              <p:pRg st="4" end="4"/>
                                            </p:txEl>
                                          </p:spTgt>
                                        </p:tgtEl>
                                      </p:cBhvr>
                                    </p:animEffect>
                                    <p:anim calcmode="lin" valueType="num">
                                      <p:cBhvr>
                                        <p:cTn id="11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txEl>
                                              <p:pRg st="4" end="4"/>
                                            </p:txEl>
                                          </p:spTgt>
                                        </p:tgtEl>
                                      </p:cBhvr>
                                      <p:to x="100000" y="60000"/>
                                    </p:animScale>
                                    <p:animScale>
                                      <p:cBhvr>
                                        <p:cTn id="122" dur="166" decel="50000">
                                          <p:stCondLst>
                                            <p:cond delay="676"/>
                                          </p:stCondLst>
                                        </p:cTn>
                                        <p:tgtEl>
                                          <p:spTgt spid="6">
                                            <p:txEl>
                                              <p:pRg st="4" end="4"/>
                                            </p:txEl>
                                          </p:spTgt>
                                        </p:tgtEl>
                                      </p:cBhvr>
                                      <p:to x="100000" y="100000"/>
                                    </p:animScale>
                                    <p:animScale>
                                      <p:cBhvr>
                                        <p:cTn id="123" dur="26">
                                          <p:stCondLst>
                                            <p:cond delay="1312"/>
                                          </p:stCondLst>
                                        </p:cTn>
                                        <p:tgtEl>
                                          <p:spTgt spid="6">
                                            <p:txEl>
                                              <p:pRg st="4" end="4"/>
                                            </p:txEl>
                                          </p:spTgt>
                                        </p:tgtEl>
                                      </p:cBhvr>
                                      <p:to x="100000" y="80000"/>
                                    </p:animScale>
                                    <p:animScale>
                                      <p:cBhvr>
                                        <p:cTn id="124" dur="166" decel="50000">
                                          <p:stCondLst>
                                            <p:cond delay="1338"/>
                                          </p:stCondLst>
                                        </p:cTn>
                                        <p:tgtEl>
                                          <p:spTgt spid="6">
                                            <p:txEl>
                                              <p:pRg st="4" end="4"/>
                                            </p:txEl>
                                          </p:spTgt>
                                        </p:tgtEl>
                                      </p:cBhvr>
                                      <p:to x="100000" y="100000"/>
                                    </p:animScale>
                                    <p:animScale>
                                      <p:cBhvr>
                                        <p:cTn id="125" dur="26">
                                          <p:stCondLst>
                                            <p:cond delay="1642"/>
                                          </p:stCondLst>
                                        </p:cTn>
                                        <p:tgtEl>
                                          <p:spTgt spid="6">
                                            <p:txEl>
                                              <p:pRg st="4" end="4"/>
                                            </p:txEl>
                                          </p:spTgt>
                                        </p:tgtEl>
                                      </p:cBhvr>
                                      <p:to x="100000" y="90000"/>
                                    </p:animScale>
                                    <p:animScale>
                                      <p:cBhvr>
                                        <p:cTn id="126" dur="166" decel="50000">
                                          <p:stCondLst>
                                            <p:cond delay="1668"/>
                                          </p:stCondLst>
                                        </p:cTn>
                                        <p:tgtEl>
                                          <p:spTgt spid="6">
                                            <p:txEl>
                                              <p:pRg st="4" end="4"/>
                                            </p:txEl>
                                          </p:spTgt>
                                        </p:tgtEl>
                                      </p:cBhvr>
                                      <p:to x="100000" y="100000"/>
                                    </p:animScale>
                                    <p:animScale>
                                      <p:cBhvr>
                                        <p:cTn id="127" dur="26">
                                          <p:stCondLst>
                                            <p:cond delay="1808"/>
                                          </p:stCondLst>
                                        </p:cTn>
                                        <p:tgtEl>
                                          <p:spTgt spid="6">
                                            <p:txEl>
                                              <p:pRg st="4" end="4"/>
                                            </p:txEl>
                                          </p:spTgt>
                                        </p:tgtEl>
                                      </p:cBhvr>
                                      <p:to x="100000" y="95000"/>
                                    </p:animScale>
                                    <p:animScale>
                                      <p:cBhvr>
                                        <p:cTn id="128" dur="166" decel="50000">
                                          <p:stCondLst>
                                            <p:cond delay="1834"/>
                                          </p:stCondLst>
                                        </p:cTn>
                                        <p:tgtEl>
                                          <p:spTgt spid="6">
                                            <p:txEl>
                                              <p:pRg st="4" end="4"/>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6">
                                            <p:txEl>
                                              <p:pRg st="6" end="6"/>
                                            </p:txEl>
                                          </p:spTgt>
                                        </p:tgtEl>
                                        <p:attrNameLst>
                                          <p:attrName>style.visibility</p:attrName>
                                        </p:attrNameLst>
                                      </p:cBhvr>
                                      <p:to>
                                        <p:strVal val="visible"/>
                                      </p:to>
                                    </p:set>
                                    <p:animEffect transition="in" filter="wipe(down)">
                                      <p:cBhvr>
                                        <p:cTn id="133" dur="580">
                                          <p:stCondLst>
                                            <p:cond delay="0"/>
                                          </p:stCondLst>
                                        </p:cTn>
                                        <p:tgtEl>
                                          <p:spTgt spid="6">
                                            <p:txEl>
                                              <p:pRg st="6" end="6"/>
                                            </p:txEl>
                                          </p:spTgt>
                                        </p:tgtEl>
                                      </p:cBhvr>
                                    </p:animEffect>
                                    <p:anim calcmode="lin" valueType="num">
                                      <p:cBhvr>
                                        <p:cTn id="134"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txEl>
                                              <p:pRg st="6" end="6"/>
                                            </p:txEl>
                                          </p:spTgt>
                                        </p:tgtEl>
                                      </p:cBhvr>
                                      <p:to x="100000" y="60000"/>
                                    </p:animScale>
                                    <p:animScale>
                                      <p:cBhvr>
                                        <p:cTn id="140" dur="166" decel="50000">
                                          <p:stCondLst>
                                            <p:cond delay="676"/>
                                          </p:stCondLst>
                                        </p:cTn>
                                        <p:tgtEl>
                                          <p:spTgt spid="6">
                                            <p:txEl>
                                              <p:pRg st="6" end="6"/>
                                            </p:txEl>
                                          </p:spTgt>
                                        </p:tgtEl>
                                      </p:cBhvr>
                                      <p:to x="100000" y="100000"/>
                                    </p:animScale>
                                    <p:animScale>
                                      <p:cBhvr>
                                        <p:cTn id="141" dur="26">
                                          <p:stCondLst>
                                            <p:cond delay="1312"/>
                                          </p:stCondLst>
                                        </p:cTn>
                                        <p:tgtEl>
                                          <p:spTgt spid="6">
                                            <p:txEl>
                                              <p:pRg st="6" end="6"/>
                                            </p:txEl>
                                          </p:spTgt>
                                        </p:tgtEl>
                                      </p:cBhvr>
                                      <p:to x="100000" y="80000"/>
                                    </p:animScale>
                                    <p:animScale>
                                      <p:cBhvr>
                                        <p:cTn id="142" dur="166" decel="50000">
                                          <p:stCondLst>
                                            <p:cond delay="1338"/>
                                          </p:stCondLst>
                                        </p:cTn>
                                        <p:tgtEl>
                                          <p:spTgt spid="6">
                                            <p:txEl>
                                              <p:pRg st="6" end="6"/>
                                            </p:txEl>
                                          </p:spTgt>
                                        </p:tgtEl>
                                      </p:cBhvr>
                                      <p:to x="100000" y="100000"/>
                                    </p:animScale>
                                    <p:animScale>
                                      <p:cBhvr>
                                        <p:cTn id="143" dur="26">
                                          <p:stCondLst>
                                            <p:cond delay="1642"/>
                                          </p:stCondLst>
                                        </p:cTn>
                                        <p:tgtEl>
                                          <p:spTgt spid="6">
                                            <p:txEl>
                                              <p:pRg st="6" end="6"/>
                                            </p:txEl>
                                          </p:spTgt>
                                        </p:tgtEl>
                                      </p:cBhvr>
                                      <p:to x="100000" y="90000"/>
                                    </p:animScale>
                                    <p:animScale>
                                      <p:cBhvr>
                                        <p:cTn id="144" dur="166" decel="50000">
                                          <p:stCondLst>
                                            <p:cond delay="1668"/>
                                          </p:stCondLst>
                                        </p:cTn>
                                        <p:tgtEl>
                                          <p:spTgt spid="6">
                                            <p:txEl>
                                              <p:pRg st="6" end="6"/>
                                            </p:txEl>
                                          </p:spTgt>
                                        </p:tgtEl>
                                      </p:cBhvr>
                                      <p:to x="100000" y="100000"/>
                                    </p:animScale>
                                    <p:animScale>
                                      <p:cBhvr>
                                        <p:cTn id="145" dur="26">
                                          <p:stCondLst>
                                            <p:cond delay="1808"/>
                                          </p:stCondLst>
                                        </p:cTn>
                                        <p:tgtEl>
                                          <p:spTgt spid="6">
                                            <p:txEl>
                                              <p:pRg st="6" end="6"/>
                                            </p:txEl>
                                          </p:spTgt>
                                        </p:tgtEl>
                                      </p:cBhvr>
                                      <p:to x="100000" y="95000"/>
                                    </p:animScale>
                                    <p:animScale>
                                      <p:cBhvr>
                                        <p:cTn id="146"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INFORMATION – </a:t>
            </a:r>
            <a:b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br>
            <a: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Individualize the information</a:t>
            </a:r>
            <a:endParaRPr lang="en-US" dirty="0"/>
          </a:p>
        </p:txBody>
      </p:sp>
      <p:pic>
        <p:nvPicPr>
          <p:cNvPr id="3" name="Picture 2"/>
          <p:cNvPicPr>
            <a:picLocks noChangeAspect="1"/>
          </p:cNvPicPr>
          <p:nvPr/>
        </p:nvPicPr>
        <p:blipFill>
          <a:blip r:embed="rId2"/>
          <a:stretch>
            <a:fillRect/>
          </a:stretch>
        </p:blipFill>
        <p:spPr>
          <a:xfrm>
            <a:off x="2216727" y="2317082"/>
            <a:ext cx="7758545" cy="4208407"/>
          </a:xfrm>
          <a:prstGeom prst="rect">
            <a:avLst/>
          </a:prstGeom>
        </p:spPr>
      </p:pic>
      <p:pic>
        <p:nvPicPr>
          <p:cNvPr id="4" name="Picture 3"/>
          <p:cNvPicPr>
            <a:picLocks noChangeAspect="1"/>
          </p:cNvPicPr>
          <p:nvPr/>
        </p:nvPicPr>
        <p:blipFill>
          <a:blip r:embed="rId3"/>
          <a:stretch>
            <a:fillRect/>
          </a:stretch>
        </p:blipFill>
        <p:spPr>
          <a:xfrm>
            <a:off x="9296149" y="0"/>
            <a:ext cx="2895851" cy="1926503"/>
          </a:xfrm>
          <a:prstGeom prst="rect">
            <a:avLst/>
          </a:prstGeom>
        </p:spPr>
      </p:pic>
    </p:spTree>
    <p:extLst>
      <p:ext uri="{BB962C8B-B14F-4D97-AF65-F5344CB8AC3E}">
        <p14:creationId xmlns:p14="http://schemas.microsoft.com/office/powerpoint/2010/main" val="4053613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86008"/>
            <a:ext cx="10364451" cy="1596177"/>
          </a:xfrm>
        </p:spPr>
        <p:txBody>
          <a:bodyPr/>
          <a:lstStyle/>
          <a:p>
            <a: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INFORMATION – </a:t>
            </a:r>
            <a:b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br>
            <a: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Individualize the information!</a:t>
            </a:r>
            <a:endParaRPr lang="en-US" dirty="0"/>
          </a:p>
        </p:txBody>
      </p:sp>
      <p:sp>
        <p:nvSpPr>
          <p:cNvPr id="3" name="Rectangle 2"/>
          <p:cNvSpPr/>
          <p:nvPr/>
        </p:nvSpPr>
        <p:spPr>
          <a:xfrm>
            <a:off x="0" y="2186512"/>
            <a:ext cx="12192000" cy="3751476"/>
          </a:xfrm>
          <a:prstGeom prst="rect">
            <a:avLst/>
          </a:prstGeom>
        </p:spPr>
        <p:txBody>
          <a:bodyPr wrap="square">
            <a:spAutoFit/>
          </a:bodyPr>
          <a:lstStyle/>
          <a:p>
            <a:pPr marL="342900" marR="0" lvl="0"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Provide </a:t>
            </a:r>
            <a:r>
              <a:rPr lang="en-US" sz="2400" b="1" dirty="0">
                <a:latin typeface="Times New Roman" panose="02020603050405020304" pitchFamily="18" charset="0"/>
                <a:ea typeface="Calibri" panose="020F0502020204030204" pitchFamily="34" charset="0"/>
                <a:cs typeface="Times New Roman" panose="02020603050405020304" pitchFamily="18" charset="0"/>
              </a:rPr>
              <a:t>information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about effects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trauma</a:t>
            </a:r>
          </a:p>
          <a:p>
            <a:pPr marL="457200" marR="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Make sure consumer is</a:t>
            </a:r>
            <a:r>
              <a:rPr lang="en-US" sz="2400" b="1" dirty="0">
                <a:latin typeface="Times New Roman" panose="02020603050405020304" pitchFamily="18" charset="0"/>
                <a:ea typeface="Calibri" panose="020F0502020204030204" pitchFamily="34" charset="0"/>
                <a:cs typeface="Times New Roman" panose="02020603050405020304" pitchFamily="18" charset="0"/>
              </a:rPr>
              <a:t> comfortable </a:t>
            </a:r>
            <a:r>
              <a:rPr lang="en-US" sz="2400" dirty="0">
                <a:latin typeface="Times New Roman" panose="02020603050405020304" pitchFamily="18" charset="0"/>
                <a:ea typeface="Calibri" panose="020F0502020204030204" pitchFamily="34" charset="0"/>
                <a:cs typeface="Times New Roman" panose="02020603050405020304" pitchFamily="18" charset="0"/>
              </a:rPr>
              <a:t>and feels </a:t>
            </a:r>
            <a:r>
              <a:rPr lang="en-US" sz="2400" b="1" dirty="0">
                <a:latin typeface="Times New Roman" panose="02020603050405020304" pitchFamily="18" charset="0"/>
                <a:ea typeface="Calibri" panose="020F0502020204030204" pitchFamily="34" charset="0"/>
                <a:cs typeface="Times New Roman" panose="02020603050405020304" pitchFamily="18" charset="0"/>
              </a:rPr>
              <a:t>safe</a:t>
            </a:r>
            <a:r>
              <a:rPr lang="en-US" sz="2400" dirty="0">
                <a:latin typeface="Times New Roman" panose="02020603050405020304" pitchFamily="18" charset="0"/>
                <a:ea typeface="Calibri" panose="020F0502020204030204" pitchFamily="34" charset="0"/>
                <a:cs typeface="Times New Roman" panose="02020603050405020304" pitchFamily="18" charset="0"/>
              </a:rPr>
              <a:t> when engaged in a </a:t>
            </a:r>
            <a:r>
              <a:rPr lang="en-US" sz="2400" b="1" dirty="0">
                <a:latin typeface="Times New Roman" panose="02020603050405020304" pitchFamily="18" charset="0"/>
                <a:ea typeface="Calibri" panose="020F0502020204030204" pitchFamily="34" charset="0"/>
                <a:cs typeface="Times New Roman" panose="02020603050405020304" pitchFamily="18" charset="0"/>
              </a:rPr>
              <a:t>trauma</a:t>
            </a:r>
            <a:r>
              <a:rPr lang="en-US" sz="2400" dirty="0">
                <a:latin typeface="Times New Roman" panose="02020603050405020304" pitchFamily="18" charset="0"/>
                <a:ea typeface="Calibri" panose="020F0502020204030204" pitchFamily="34" charset="0"/>
                <a:cs typeface="Times New Roman" panose="02020603050405020304" pitchFamily="18" charset="0"/>
              </a:rPr>
              <a:t> conversation</a:t>
            </a:r>
          </a:p>
          <a:p>
            <a:pPr marL="457200" marR="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Provide clear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information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about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services</a:t>
            </a:r>
            <a:r>
              <a:rPr lang="en-US" sz="2400" dirty="0">
                <a:latin typeface="Times New Roman" panose="02020603050405020304" pitchFamily="18" charset="0"/>
                <a:ea typeface="Calibri" panose="020F0502020204030204" pitchFamily="34" charset="0"/>
                <a:cs typeface="Times New Roman" panose="02020603050405020304" pitchFamily="18" charset="0"/>
              </a:rPr>
              <a:t> that will be available for the client at the organization.</a:t>
            </a:r>
          </a:p>
          <a:p>
            <a:pPr marL="742950" marR="0" lvl="1" indent="-285750" algn="just">
              <a:lnSpc>
                <a:spcPct val="107000"/>
              </a:lnSpc>
              <a:spcBef>
                <a:spcPts val="0"/>
              </a:spcBef>
              <a:spcAft>
                <a:spcPts val="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Explain </a:t>
            </a:r>
            <a:r>
              <a:rPr lang="en-US" sz="2400" b="1" dirty="0">
                <a:latin typeface="Times New Roman" panose="02020603050405020304" pitchFamily="18" charset="0"/>
                <a:ea typeface="Calibri" panose="020F0502020204030204" pitchFamily="34" charset="0"/>
                <a:cs typeface="Times New Roman" panose="02020603050405020304" pitchFamily="18" charset="0"/>
              </a:rPr>
              <a:t>treatment plan</a:t>
            </a:r>
            <a:r>
              <a:rPr lang="en-US" sz="2400" dirty="0">
                <a:latin typeface="Times New Roman" panose="02020603050405020304" pitchFamily="18" charset="0"/>
                <a:ea typeface="Calibri" panose="020F0502020204030204" pitchFamily="34" charset="0"/>
                <a:cs typeface="Times New Roman" panose="02020603050405020304" pitchFamily="18" charset="0"/>
              </a:rPr>
              <a:t>, including rationale</a:t>
            </a:r>
          </a:p>
          <a:p>
            <a:pPr marL="742950" marR="0" lvl="1" indent="-285750" algn="just">
              <a:lnSpc>
                <a:spcPct val="107000"/>
              </a:lnSpc>
              <a:spcBef>
                <a:spcPts val="0"/>
              </a:spcBef>
              <a:spcAft>
                <a:spcPts val="80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Include </a:t>
            </a:r>
            <a:r>
              <a:rPr lang="en-US" sz="2400" b="1" dirty="0">
                <a:latin typeface="Times New Roman" panose="02020603050405020304" pitchFamily="18" charset="0"/>
                <a:ea typeface="Calibri" panose="020F0502020204030204" pitchFamily="34" charset="0"/>
                <a:cs typeface="Times New Roman" panose="02020603050405020304" pitchFamily="18" charset="0"/>
              </a:rPr>
              <a:t>possible risks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benefits</a:t>
            </a:r>
          </a:p>
          <a:p>
            <a:pPr marL="742950" marR="0" lvl="1" indent="-285750" algn="just">
              <a:lnSpc>
                <a:spcPct val="107000"/>
              </a:lnSpc>
              <a:spcBef>
                <a:spcPts val="0"/>
              </a:spcBef>
              <a:spcAft>
                <a:spcPts val="800"/>
              </a:spcAft>
              <a:buFont typeface="Courier New" panose="02070309020205020404" pitchFamily="49" charset="0"/>
              <a:buChar char="o"/>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Expectations</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on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both sides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should be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clear</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and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reviewed</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as often as needed.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375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69135"/>
            <a:ext cx="10364451" cy="1596177"/>
          </a:xfrm>
        </p:spPr>
        <p:txBody>
          <a:bodyPr/>
          <a:lstStyle/>
          <a:p>
            <a: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INFORMATION – </a:t>
            </a:r>
            <a:b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br>
            <a:r>
              <a:rPr lang="en-US" sz="2800"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Individualize the information!</a:t>
            </a:r>
            <a:endParaRPr lang="en-US" dirty="0"/>
          </a:p>
        </p:txBody>
      </p:sp>
      <p:sp>
        <p:nvSpPr>
          <p:cNvPr id="3" name="Rectangle 2"/>
          <p:cNvSpPr/>
          <p:nvPr/>
        </p:nvSpPr>
        <p:spPr>
          <a:xfrm>
            <a:off x="0" y="2230275"/>
            <a:ext cx="12192000" cy="4017446"/>
          </a:xfrm>
          <a:prstGeom prst="rect">
            <a:avLst/>
          </a:prstGeom>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Inform</a:t>
            </a:r>
            <a:r>
              <a:rPr lang="en-US" sz="2400" dirty="0">
                <a:latin typeface="Times New Roman" panose="02020603050405020304" pitchFamily="18" charset="0"/>
                <a:ea typeface="Calibri" panose="020F0502020204030204" pitchFamily="34" charset="0"/>
                <a:cs typeface="Times New Roman" panose="02020603050405020304" pitchFamily="18" charset="0"/>
              </a:rPr>
              <a:t> before </a:t>
            </a:r>
            <a:r>
              <a:rPr lang="en-US" sz="2400" b="1" dirty="0">
                <a:latin typeface="Times New Roman" panose="02020603050405020304" pitchFamily="18" charset="0"/>
                <a:ea typeface="Calibri" panose="020F0502020204030204" pitchFamily="34" charset="0"/>
                <a:cs typeface="Times New Roman" panose="02020603050405020304" pitchFamily="18" charset="0"/>
              </a:rPr>
              <a:t>preforming</a:t>
            </a:r>
            <a:r>
              <a:rPr lang="en-US" sz="2400" dirty="0">
                <a:latin typeface="Times New Roman" panose="02020603050405020304" pitchFamily="18" charset="0"/>
                <a:ea typeface="Calibri" panose="020F0502020204030204" pitchFamily="34" charset="0"/>
                <a:cs typeface="Times New Roman" panose="02020603050405020304" pitchFamily="18" charset="0"/>
              </a:rPr>
              <a:t> – continually</a:t>
            </a:r>
            <a:r>
              <a:rPr lang="en-US" sz="2400" b="1" dirty="0">
                <a:latin typeface="Times New Roman" panose="02020603050405020304" pitchFamily="18" charset="0"/>
                <a:ea typeface="Calibri" panose="020F0502020204030204" pitchFamily="34" charset="0"/>
                <a:cs typeface="Times New Roman" panose="02020603050405020304" pitchFamily="18" charset="0"/>
              </a:rPr>
              <a:t> inform </a:t>
            </a:r>
            <a:r>
              <a:rPr lang="en-US" sz="2400" dirty="0">
                <a:latin typeface="Times New Roman" panose="02020603050405020304" pitchFamily="18" charset="0"/>
                <a:ea typeface="Calibri" panose="020F0502020204030204" pitchFamily="34" charset="0"/>
                <a:cs typeface="Times New Roman" panose="02020603050405020304" pitchFamily="18" charset="0"/>
              </a:rPr>
              <a:t>the client of what is going to happen during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healthcare </a:t>
            </a:r>
            <a:r>
              <a:rPr lang="en-US" sz="2400" b="1" dirty="0">
                <a:latin typeface="Times New Roman" panose="02020603050405020304" pitchFamily="18" charset="0"/>
                <a:ea typeface="Calibri" panose="020F0502020204030204" pitchFamily="34" charset="0"/>
                <a:cs typeface="Times New Roman" panose="02020603050405020304" pitchFamily="18" charset="0"/>
              </a:rPr>
              <a:t>encounters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assessments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Havig</a:t>
            </a:r>
            <a:r>
              <a:rPr lang="en-US" sz="2400" dirty="0">
                <a:latin typeface="Times New Roman" panose="02020603050405020304" pitchFamily="18" charset="0"/>
                <a:ea typeface="Calibri" panose="020F0502020204030204" pitchFamily="34" charset="0"/>
                <a:cs typeface="Times New Roman" panose="02020603050405020304" pitchFamily="18" charset="0"/>
              </a:rPr>
              <a:t>, 2008). </a:t>
            </a:r>
          </a:p>
          <a:p>
            <a:pPr marL="457200" marR="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Make comm</a:t>
            </a:r>
            <a:r>
              <a:rPr lang="en-US" sz="2400" b="1" dirty="0">
                <a:latin typeface="Times New Roman" panose="02020603050405020304" pitchFamily="18" charset="0"/>
                <a:ea typeface="Calibri" panose="020F0502020204030204" pitchFamily="34" charset="0"/>
                <a:cs typeface="Times New Roman" panose="02020603050405020304" pitchFamily="18" charset="0"/>
              </a:rPr>
              <a:t>unity resources </a:t>
            </a:r>
            <a:r>
              <a:rPr lang="en-US" sz="2400" dirty="0">
                <a:latin typeface="Times New Roman" panose="02020603050405020304" pitchFamily="18" charset="0"/>
                <a:ea typeface="Calibri" panose="020F0502020204030204" pitchFamily="34" charset="0"/>
                <a:cs typeface="Times New Roman" panose="02020603050405020304" pitchFamily="18" charset="0"/>
              </a:rPr>
              <a:t>available </a:t>
            </a:r>
          </a:p>
          <a:p>
            <a:pPr marL="457200" marR="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Safety planning</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In inpatient/correctional setting, helping client understand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process</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800"/>
              </a:spcAft>
              <a:buFont typeface="Symbol" panose="05050102010706020507" pitchFamily="18" charset="2"/>
              <a:buBlip>
                <a:blip r:embed="rId2"/>
              </a:buBlip>
            </a:pPr>
            <a:r>
              <a:rPr lang="en-US" sz="2400" b="1" dirty="0">
                <a:latin typeface="Times New Roman" panose="02020603050405020304" pitchFamily="18" charset="0"/>
                <a:ea typeface="Calibri" panose="020F0502020204030204" pitchFamily="34" charset="0"/>
                <a:cs typeface="Times New Roman" panose="02020603050405020304" pitchFamily="18" charset="0"/>
              </a:rPr>
              <a:t>One </a:t>
            </a:r>
            <a:r>
              <a:rPr lang="en-US" sz="2400" dirty="0">
                <a:latin typeface="Times New Roman" panose="02020603050405020304" pitchFamily="18" charset="0"/>
                <a:ea typeface="Calibri" panose="020F0502020204030204" pitchFamily="34" charset="0"/>
                <a:cs typeface="Times New Roman" panose="02020603050405020304" pitchFamily="18" charset="0"/>
              </a:rPr>
              <a:t>size does not fit all. Treatment plans should be </a:t>
            </a:r>
            <a:r>
              <a:rPr lang="en-US" sz="2400" b="1" dirty="0">
                <a:latin typeface="Times New Roman" panose="02020603050405020304" pitchFamily="18" charset="0"/>
                <a:ea typeface="Calibri" panose="020F0502020204030204" pitchFamily="34" charset="0"/>
                <a:cs typeface="Times New Roman" panose="02020603050405020304" pitchFamily="18" charset="0"/>
              </a:rPr>
              <a:t>individualized</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484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55281"/>
            <a:ext cx="10364451" cy="1596177"/>
          </a:xfrm>
        </p:spPr>
        <p:txBody>
          <a:bodyPr/>
          <a:lstStyle/>
          <a:p>
            <a:r>
              <a:rPr lang="en-US"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CONNECTION</a:t>
            </a:r>
            <a:endParaRPr lang="en-US" dirty="0"/>
          </a:p>
        </p:txBody>
      </p:sp>
      <p:sp>
        <p:nvSpPr>
          <p:cNvPr id="3" name="Rectangle 2"/>
          <p:cNvSpPr/>
          <p:nvPr/>
        </p:nvSpPr>
        <p:spPr>
          <a:xfrm>
            <a:off x="0" y="2641926"/>
            <a:ext cx="12192000" cy="3027047"/>
          </a:xfrm>
          <a:prstGeom prst="rect">
            <a:avLst/>
          </a:prstGeom>
        </p:spPr>
        <p:txBody>
          <a:bodyPr wrap="square">
            <a:spAutoFit/>
          </a:bodyPr>
          <a:lstStyle/>
          <a:p>
            <a:pPr algn="just">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Connection takes place on three levels. (1) reconnecting with </a:t>
            </a:r>
            <a:r>
              <a:rPr lang="en-US" sz="3600" b="1" dirty="0">
                <a:latin typeface="Times New Roman" panose="02020603050405020304" pitchFamily="18" charset="0"/>
                <a:ea typeface="Calibri" panose="020F0502020204030204" pitchFamily="34" charset="0"/>
                <a:cs typeface="Times New Roman" panose="02020603050405020304" pitchFamily="18" charset="0"/>
              </a:rPr>
              <a:t>SELF</a:t>
            </a:r>
            <a:r>
              <a:rPr lang="en-US" sz="3600" dirty="0">
                <a:latin typeface="Times New Roman" panose="02020603050405020304" pitchFamily="18" charset="0"/>
                <a:ea typeface="Calibri" panose="020F0502020204030204" pitchFamily="34" charset="0"/>
                <a:cs typeface="Times New Roman" panose="02020603050405020304" pitchFamily="18" charset="0"/>
              </a:rPr>
              <a:t> (mind, heart, and body), within a </a:t>
            </a:r>
            <a:r>
              <a:rPr lang="en-US" sz="3600" b="1" dirty="0">
                <a:latin typeface="Times New Roman" panose="02020603050405020304" pitchFamily="18" charset="0"/>
                <a:ea typeface="Calibri" panose="020F0502020204030204" pitchFamily="34" charset="0"/>
                <a:cs typeface="Times New Roman" panose="02020603050405020304" pitchFamily="18" charset="0"/>
              </a:rPr>
              <a:t>group setting</a:t>
            </a:r>
            <a:r>
              <a:rPr lang="en-US" sz="3600" dirty="0">
                <a:latin typeface="Times New Roman" panose="02020603050405020304" pitchFamily="18" charset="0"/>
                <a:ea typeface="Calibri" panose="020F0502020204030204" pitchFamily="34" charset="0"/>
                <a:cs typeface="Times New Roman" panose="02020603050405020304" pitchFamily="18" charset="0"/>
              </a:rPr>
              <a:t>; (2) reconnecting with </a:t>
            </a:r>
            <a:r>
              <a:rPr lang="en-US" sz="3600" b="1" dirty="0">
                <a:latin typeface="Times New Roman" panose="02020603050405020304" pitchFamily="18" charset="0"/>
                <a:ea typeface="Calibri" panose="020F0502020204030204" pitchFamily="34" charset="0"/>
                <a:cs typeface="Times New Roman" panose="02020603050405020304" pitchFamily="18" charset="0"/>
              </a:rPr>
              <a:t>SELF</a:t>
            </a:r>
            <a:r>
              <a:rPr lang="en-US" sz="3600" dirty="0">
                <a:latin typeface="Times New Roman" panose="02020603050405020304" pitchFamily="18" charset="0"/>
                <a:ea typeface="Calibri" panose="020F0502020204030204" pitchFamily="34" charset="0"/>
                <a:cs typeface="Times New Roman" panose="02020603050405020304" pitchFamily="18" charset="0"/>
              </a:rPr>
              <a:t> (mind, heart, and body) in the </a:t>
            </a:r>
            <a:r>
              <a:rPr lang="en-US" sz="3600" b="1" dirty="0">
                <a:latin typeface="Times New Roman" panose="02020603050405020304" pitchFamily="18" charset="0"/>
                <a:ea typeface="Calibri" panose="020F0502020204030204" pitchFamily="34" charset="0"/>
                <a:cs typeface="Times New Roman" panose="02020603050405020304" pitchFamily="18" charset="0"/>
              </a:rPr>
              <a:t>real world</a:t>
            </a:r>
            <a:r>
              <a:rPr lang="en-US" sz="3600" dirty="0">
                <a:latin typeface="Times New Roman" panose="02020603050405020304" pitchFamily="18" charset="0"/>
                <a:ea typeface="Calibri" panose="020F0502020204030204" pitchFamily="34" charset="0"/>
                <a:cs typeface="Times New Roman" panose="02020603050405020304" pitchFamily="18" charset="0"/>
              </a:rPr>
              <a:t>; and (3) connecting with </a:t>
            </a:r>
            <a:r>
              <a:rPr lang="en-US" sz="3600" b="1" dirty="0">
                <a:latin typeface="Times New Roman" panose="02020603050405020304" pitchFamily="18" charset="0"/>
                <a:ea typeface="Calibri" panose="020F0502020204030204" pitchFamily="34" charset="0"/>
                <a:cs typeface="Times New Roman" panose="02020603050405020304" pitchFamily="18" charset="0"/>
              </a:rPr>
              <a:t>people and resources </a:t>
            </a:r>
            <a:r>
              <a:rPr lang="en-US" sz="3600" dirty="0">
                <a:latin typeface="Times New Roman" panose="02020603050405020304" pitchFamily="18" charset="0"/>
                <a:ea typeface="Calibri" panose="020F0502020204030204" pitchFamily="34" charset="0"/>
                <a:cs typeface="Times New Roman" panose="02020603050405020304" pitchFamily="18" charset="0"/>
              </a:rPr>
              <a:t>who can actually help the client.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007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52262"/>
            <a:ext cx="10364451" cy="1596177"/>
          </a:xfrm>
        </p:spPr>
        <p:txBody>
          <a:bodyPr/>
          <a:lstStyle/>
          <a:p>
            <a:r>
              <a:rPr lang="en-US" b="1" dirty="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CONNECTION</a:t>
            </a:r>
            <a:endParaRPr lang="en-US" dirty="0"/>
          </a:p>
        </p:txBody>
      </p:sp>
      <p:sp>
        <p:nvSpPr>
          <p:cNvPr id="3" name="Text Placeholder 2"/>
          <p:cNvSpPr>
            <a:spLocks noGrp="1"/>
          </p:cNvSpPr>
          <p:nvPr>
            <p:ph type="body" idx="1"/>
          </p:nvPr>
        </p:nvSpPr>
        <p:spPr/>
        <p:txBody>
          <a:bodyPr/>
          <a:lstStyle/>
          <a:p>
            <a:pPr algn="ctr"/>
            <a:r>
              <a:rPr lang="en-US" dirty="0" smtClean="0"/>
              <a:t>REMEMBER TO ….</a:t>
            </a:r>
            <a:endParaRPr lang="en-US" dirty="0"/>
          </a:p>
        </p:txBody>
      </p:sp>
      <p:sp>
        <p:nvSpPr>
          <p:cNvPr id="4" name="Content Placeholder 3"/>
          <p:cNvSpPr>
            <a:spLocks noGrp="1"/>
          </p:cNvSpPr>
          <p:nvPr>
            <p:ph sz="quarter" idx="13"/>
          </p:nvPr>
        </p:nvSpPr>
        <p:spPr>
          <a:xfrm>
            <a:off x="429491" y="3051012"/>
            <a:ext cx="5966305" cy="3806988"/>
          </a:xfrm>
        </p:spPr>
        <p:txBody>
          <a:bodyPr>
            <a:normAutofit lnSpcReduction="10000"/>
          </a:bodyPr>
          <a:lstStyle/>
          <a:p>
            <a:pPr marL="342900" marR="0" lvl="0" indent="-342900" algn="just">
              <a:lnSpc>
                <a:spcPct val="107000"/>
              </a:lnSpc>
              <a:spcBef>
                <a:spcPts val="0"/>
              </a:spcBef>
              <a:spcAft>
                <a:spcPts val="0"/>
              </a:spcAft>
              <a:buFont typeface="Symbol" panose="05050102010706020507" pitchFamily="18" charset="2"/>
              <a:buBlip>
                <a:blip r:embed="rId2"/>
              </a:buBlip>
            </a:pPr>
            <a:r>
              <a:rPr lang="en-US" sz="1700" dirty="0" smtClean="0">
                <a:latin typeface="Times New Roman" panose="02020603050405020304" pitchFamily="18" charset="0"/>
                <a:ea typeface="Calibri" panose="020F0502020204030204" pitchFamily="34" charset="0"/>
                <a:cs typeface="Times New Roman" panose="02020603050405020304" pitchFamily="18" charset="0"/>
              </a:rPr>
              <a:t>SHOW Genuine </a:t>
            </a:r>
            <a:r>
              <a:rPr lang="en-US" sz="1700" b="1" dirty="0">
                <a:latin typeface="Times New Roman" panose="02020603050405020304" pitchFamily="18" charset="0"/>
                <a:ea typeface="Calibri" panose="020F0502020204030204" pitchFamily="34" charset="0"/>
                <a:cs typeface="Times New Roman" panose="02020603050405020304" pitchFamily="18" charset="0"/>
              </a:rPr>
              <a:t>empathy</a:t>
            </a:r>
            <a:r>
              <a:rPr lang="en-US" sz="1700" dirty="0">
                <a:latin typeface="Times New Roman" panose="02020603050405020304" pitchFamily="18" charset="0"/>
                <a:ea typeface="Calibri" panose="020F0502020204030204" pitchFamily="34" charset="0"/>
                <a:cs typeface="Times New Roman" panose="02020603050405020304" pitchFamily="18" charset="0"/>
              </a:rPr>
              <a:t> and positive regard</a:t>
            </a:r>
          </a:p>
          <a:p>
            <a:pPr marR="0" indent="0" algn="just">
              <a:lnSpc>
                <a:spcPct val="107000"/>
              </a:lnSpc>
              <a:spcBef>
                <a:spcPts val="0"/>
              </a:spcBef>
              <a:spcAft>
                <a:spcPts val="0"/>
              </a:spcAft>
              <a:buNone/>
            </a:pPr>
            <a:endParaRPr lang="en-US" sz="17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Blip>
                <a:blip r:embed="rId2"/>
              </a:buBlip>
            </a:pPr>
            <a:r>
              <a:rPr lang="en-US" sz="1700" dirty="0" smtClean="0">
                <a:latin typeface="Times New Roman" panose="02020603050405020304" pitchFamily="18" charset="0"/>
                <a:ea typeface="Calibri" panose="020F0502020204030204" pitchFamily="34" charset="0"/>
                <a:cs typeface="Times New Roman" panose="02020603050405020304" pitchFamily="18" charset="0"/>
              </a:rPr>
              <a:t>SET Clear </a:t>
            </a:r>
            <a:r>
              <a:rPr lang="en-US" sz="1700" b="1" dirty="0">
                <a:latin typeface="Times New Roman" panose="02020603050405020304" pitchFamily="18" charset="0"/>
                <a:ea typeface="Calibri" panose="020F0502020204030204" pitchFamily="34" charset="0"/>
                <a:cs typeface="Times New Roman" panose="02020603050405020304" pitchFamily="18" charset="0"/>
              </a:rPr>
              <a:t>boundaries</a:t>
            </a:r>
            <a:r>
              <a:rPr lang="en-US" sz="1700" dirty="0">
                <a:latin typeface="Times New Roman" panose="02020603050405020304" pitchFamily="18" charset="0"/>
                <a:ea typeface="Calibri" panose="020F0502020204030204" pitchFamily="34" charset="0"/>
                <a:cs typeface="Times New Roman" panose="02020603050405020304" pitchFamily="18" charset="0"/>
              </a:rPr>
              <a:t>: boundaries work for </a:t>
            </a:r>
            <a:r>
              <a:rPr lang="en-US" sz="1700" dirty="0" smtClean="0">
                <a:latin typeface="Times New Roman" panose="02020603050405020304" pitchFamily="18" charset="0"/>
                <a:ea typeface="Calibri" panose="020F0502020204030204" pitchFamily="34" charset="0"/>
                <a:cs typeface="Times New Roman" panose="02020603050405020304" pitchFamily="18" charset="0"/>
              </a:rPr>
              <a:t>survivors</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1700" dirty="0" smtClean="0">
                <a:latin typeface="Times New Roman" panose="02020603050405020304" pitchFamily="18" charset="0"/>
                <a:ea typeface="Calibri" panose="020F0502020204030204" pitchFamily="34" charset="0"/>
                <a:cs typeface="Times New Roman" panose="02020603050405020304" pitchFamily="18" charset="0"/>
              </a:rPr>
              <a:t>Be </a:t>
            </a:r>
            <a:r>
              <a:rPr lang="en-US" sz="1700" b="1" dirty="0">
                <a:latin typeface="Times New Roman" panose="02020603050405020304" pitchFamily="18" charset="0"/>
                <a:ea typeface="Calibri" panose="020F0502020204030204" pitchFamily="34" charset="0"/>
                <a:cs typeface="Times New Roman" panose="02020603050405020304" pitchFamily="18" charset="0"/>
              </a:rPr>
              <a:t>honest</a:t>
            </a:r>
          </a:p>
          <a:p>
            <a:pPr marL="0" marR="0" indent="0" algn="just">
              <a:lnSpc>
                <a:spcPct val="107000"/>
              </a:lnSpc>
              <a:spcBef>
                <a:spcPts val="0"/>
              </a:spcBef>
              <a:spcAft>
                <a:spcPts val="0"/>
              </a:spcAft>
              <a:buNone/>
            </a:pPr>
            <a:endParaRPr lang="en-US" sz="17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1700" dirty="0" smtClean="0">
                <a:latin typeface="Times New Roman" panose="02020603050405020304" pitchFamily="18" charset="0"/>
                <a:ea typeface="Calibri" panose="020F0502020204030204" pitchFamily="34" charset="0"/>
                <a:cs typeface="Times New Roman" panose="02020603050405020304" pitchFamily="18" charset="0"/>
              </a:rPr>
              <a:t>Sit </a:t>
            </a:r>
            <a:r>
              <a:rPr lang="en-US" sz="1700" dirty="0">
                <a:latin typeface="Times New Roman" panose="02020603050405020304" pitchFamily="18" charset="0"/>
                <a:ea typeface="Calibri" panose="020F0502020204030204" pitchFamily="34" charset="0"/>
                <a:cs typeface="Times New Roman" panose="02020603050405020304" pitchFamily="18" charset="0"/>
              </a:rPr>
              <a:t>with painful </a:t>
            </a:r>
            <a:r>
              <a:rPr lang="en-US" sz="1700" b="1" dirty="0">
                <a:latin typeface="Times New Roman" panose="02020603050405020304" pitchFamily="18" charset="0"/>
                <a:ea typeface="Calibri" panose="020F0502020204030204" pitchFamily="34" charset="0"/>
                <a:cs typeface="Times New Roman" panose="02020603050405020304" pitchFamily="18" charset="0"/>
              </a:rPr>
              <a:t>content</a:t>
            </a:r>
            <a:r>
              <a:rPr lang="en-US" sz="1700" dirty="0">
                <a:latin typeface="Times New Roman" panose="02020603050405020304" pitchFamily="18" charset="0"/>
                <a:ea typeface="Calibri" panose="020F0502020204030204" pitchFamily="34" charset="0"/>
                <a:cs typeface="Times New Roman" panose="02020603050405020304" pitchFamily="18" charset="0"/>
              </a:rPr>
              <a:t> and </a:t>
            </a:r>
            <a:r>
              <a:rPr lang="en-US" sz="1700" b="1" dirty="0">
                <a:latin typeface="Times New Roman" panose="02020603050405020304" pitchFamily="18" charset="0"/>
                <a:ea typeface="Calibri" panose="020F0502020204030204" pitchFamily="34" charset="0"/>
                <a:cs typeface="Times New Roman" panose="02020603050405020304" pitchFamily="18" charset="0"/>
              </a:rPr>
              <a:t>emotions</a:t>
            </a:r>
          </a:p>
          <a:p>
            <a:pPr marR="0" indent="0">
              <a:lnSpc>
                <a:spcPct val="107000"/>
              </a:lnSpc>
              <a:spcBef>
                <a:spcPts val="0"/>
              </a:spcBef>
              <a:spcAft>
                <a:spcPts val="0"/>
              </a:spcAft>
              <a:buNone/>
            </a:pPr>
            <a:endParaRPr lang="en-US" sz="17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1700" dirty="0">
                <a:latin typeface="Times New Roman" panose="02020603050405020304" pitchFamily="18" charset="0"/>
                <a:ea typeface="Calibri" panose="020F0502020204030204" pitchFamily="34" charset="0"/>
                <a:cs typeface="Times New Roman" panose="02020603050405020304" pitchFamily="18" charset="0"/>
              </a:rPr>
              <a:t>Use </a:t>
            </a:r>
            <a:r>
              <a:rPr lang="en-US" sz="1700" b="1" dirty="0">
                <a:latin typeface="Times New Roman" panose="02020603050405020304" pitchFamily="18" charset="0"/>
                <a:ea typeface="Calibri" panose="020F0502020204030204" pitchFamily="34" charset="0"/>
                <a:cs typeface="Times New Roman" panose="02020603050405020304" pitchFamily="18" charset="0"/>
              </a:rPr>
              <a:t>connections</a:t>
            </a:r>
            <a:r>
              <a:rPr lang="en-US" sz="1700" dirty="0">
                <a:latin typeface="Times New Roman" panose="02020603050405020304" pitchFamily="18" charset="0"/>
                <a:ea typeface="Calibri" panose="020F0502020204030204" pitchFamily="34" charset="0"/>
                <a:cs typeface="Times New Roman" panose="02020603050405020304" pitchFamily="18" charset="0"/>
              </a:rPr>
              <a:t> to help clients </a:t>
            </a:r>
            <a:r>
              <a:rPr lang="en-US" sz="1700" b="1" dirty="0">
                <a:latin typeface="Times New Roman" panose="02020603050405020304" pitchFamily="18" charset="0"/>
                <a:ea typeface="Calibri" panose="020F0502020204030204" pitchFamily="34" charset="0"/>
                <a:cs typeface="Times New Roman" panose="02020603050405020304" pitchFamily="18" charset="0"/>
              </a:rPr>
              <a:t>manage</a:t>
            </a:r>
            <a:r>
              <a:rPr lang="en-US" sz="1700" dirty="0">
                <a:latin typeface="Times New Roman" panose="02020603050405020304" pitchFamily="18" charset="0"/>
                <a:ea typeface="Calibri" panose="020F0502020204030204" pitchFamily="34" charset="0"/>
                <a:cs typeface="Times New Roman" panose="02020603050405020304" pitchFamily="18" charset="0"/>
              </a:rPr>
              <a:t> their </a:t>
            </a:r>
            <a:r>
              <a:rPr lang="en-US" sz="1700" b="1" dirty="0">
                <a:latin typeface="Times New Roman" panose="02020603050405020304" pitchFamily="18" charset="0"/>
                <a:ea typeface="Calibri" panose="020F0502020204030204" pitchFamily="34" charset="0"/>
                <a:cs typeface="Times New Roman" panose="02020603050405020304" pitchFamily="18" charset="0"/>
              </a:rPr>
              <a:t>feelings</a:t>
            </a:r>
            <a:r>
              <a:rPr lang="en-US" sz="1700" dirty="0">
                <a:latin typeface="Times New Roman" panose="02020603050405020304" pitchFamily="18" charset="0"/>
                <a:ea typeface="Calibri" panose="020F0502020204030204" pitchFamily="34" charset="0"/>
                <a:cs typeface="Times New Roman" panose="02020603050405020304" pitchFamily="18" charset="0"/>
              </a:rPr>
              <a:t> and </a:t>
            </a:r>
            <a:r>
              <a:rPr lang="en-US" sz="1700" b="1" dirty="0">
                <a:latin typeface="Times New Roman" panose="02020603050405020304" pitchFamily="18" charset="0"/>
                <a:ea typeface="Calibri" panose="020F0502020204030204" pitchFamily="34" charset="0"/>
                <a:cs typeface="Times New Roman" panose="02020603050405020304" pitchFamily="18" charset="0"/>
              </a:rPr>
              <a:t>memories</a:t>
            </a:r>
          </a:p>
          <a:p>
            <a:pPr marL="0" marR="0" indent="0" algn="just">
              <a:lnSpc>
                <a:spcPct val="107000"/>
              </a:lnSpc>
              <a:spcBef>
                <a:spcPts val="0"/>
              </a:spcBef>
              <a:spcAft>
                <a:spcPts val="0"/>
              </a:spcAft>
              <a:buNone/>
            </a:pPr>
            <a:r>
              <a:rPr lang="en-US" sz="17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800"/>
              </a:spcAft>
              <a:buFont typeface="Symbol" panose="05050102010706020507" pitchFamily="18" charset="2"/>
              <a:buBlip>
                <a:blip r:embed="rId2"/>
              </a:buBlip>
            </a:pPr>
            <a:r>
              <a:rPr lang="en-US" sz="1700" b="1" dirty="0" smtClean="0">
                <a:latin typeface="Times New Roman" panose="02020603050405020304" pitchFamily="18" charset="0"/>
                <a:ea typeface="Calibri" panose="020F0502020204030204" pitchFamily="34" charset="0"/>
                <a:cs typeface="Times New Roman" panose="02020603050405020304" pitchFamily="18" charset="0"/>
              </a:rPr>
              <a:t>Recognize</a:t>
            </a:r>
            <a:r>
              <a:rPr lang="en-US" sz="17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700" dirty="0">
                <a:latin typeface="Times New Roman" panose="02020603050405020304" pitchFamily="18" charset="0"/>
                <a:ea typeface="Calibri" panose="020F0502020204030204" pitchFamily="34" charset="0"/>
                <a:cs typeface="Times New Roman" panose="02020603050405020304" pitchFamily="18" charset="0"/>
              </a:rPr>
              <a:t>that the work affects both of you</a:t>
            </a:r>
          </a:p>
          <a:p>
            <a:pPr marL="0" marR="0" lvl="0" indent="0" algn="just">
              <a:lnSpc>
                <a:spcPct val="107000"/>
              </a:lnSpc>
              <a:spcBef>
                <a:spcPts val="0"/>
              </a:spcBef>
              <a:spcAft>
                <a:spcPts val="80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 Placeholder 4"/>
          <p:cNvSpPr>
            <a:spLocks noGrp="1"/>
          </p:cNvSpPr>
          <p:nvPr>
            <p:ph type="body" sz="quarter" idx="3"/>
          </p:nvPr>
        </p:nvSpPr>
        <p:spPr/>
        <p:txBody>
          <a:bodyPr/>
          <a:lstStyle/>
          <a:p>
            <a:pPr algn="ctr"/>
            <a:r>
              <a:rPr lang="en-US" dirty="0" smtClean="0"/>
              <a:t>EXAMPLES OF BOUNDARIES</a:t>
            </a:r>
            <a:endParaRPr lang="en-US" dirty="0"/>
          </a:p>
        </p:txBody>
      </p:sp>
      <p:sp>
        <p:nvSpPr>
          <p:cNvPr id="6" name="Content Placeholder 5"/>
          <p:cNvSpPr>
            <a:spLocks noGrp="1"/>
          </p:cNvSpPr>
          <p:nvPr>
            <p:ph sz="quarter" idx="14"/>
          </p:nvPr>
        </p:nvSpPr>
        <p:spPr>
          <a:xfrm>
            <a:off x="6172200" y="3051012"/>
            <a:ext cx="5105401" cy="3806988"/>
          </a:xfrm>
        </p:spPr>
        <p:txBody>
          <a:bodyPr/>
          <a:lstStyle/>
          <a:p>
            <a:pPr marL="914400" lvl="2" indent="0">
              <a:buNone/>
            </a:pPr>
            <a:r>
              <a:rPr lang="en-US" sz="2000" b="1" dirty="0">
                <a:latin typeface="Times New Roman" panose="02020603050405020304" pitchFamily="18" charset="0"/>
                <a:cs typeface="Times New Roman" panose="02020603050405020304" pitchFamily="18" charset="0"/>
              </a:rPr>
              <a:t>Availability</a:t>
            </a:r>
          </a:p>
          <a:p>
            <a:pPr marL="914400" lvl="2" indent="0">
              <a:buNone/>
            </a:pPr>
            <a:r>
              <a:rPr lang="en-US" sz="2000" b="1" dirty="0">
                <a:latin typeface="Times New Roman" panose="02020603050405020304" pitchFamily="18" charset="0"/>
                <a:cs typeface="Times New Roman" panose="02020603050405020304" pitchFamily="18" charset="0"/>
              </a:rPr>
              <a:t>Personal disclosure</a:t>
            </a:r>
          </a:p>
          <a:p>
            <a:pPr marL="914400" lvl="2" indent="0">
              <a:buNone/>
            </a:pPr>
            <a:r>
              <a:rPr lang="en-US" sz="2000" b="1" dirty="0">
                <a:latin typeface="Times New Roman" panose="02020603050405020304" pitchFamily="18" charset="0"/>
                <a:cs typeface="Times New Roman" panose="02020603050405020304" pitchFamily="18" charset="0"/>
              </a:rPr>
              <a:t>Touch</a:t>
            </a:r>
          </a:p>
          <a:p>
            <a:pPr marL="914400" lvl="2" indent="0">
              <a:buNone/>
            </a:pPr>
            <a:r>
              <a:rPr lang="en-US" sz="2000" b="1" dirty="0">
                <a:latin typeface="Times New Roman" panose="02020603050405020304" pitchFamily="18" charset="0"/>
                <a:cs typeface="Times New Roman" panose="02020603050405020304" pitchFamily="18" charset="0"/>
              </a:rPr>
              <a:t>Fees</a:t>
            </a:r>
          </a:p>
          <a:p>
            <a:pPr marL="914400" lvl="2" indent="0">
              <a:buNone/>
            </a:pPr>
            <a:r>
              <a:rPr lang="en-US" sz="2000" b="1" dirty="0">
                <a:latin typeface="Times New Roman" panose="02020603050405020304" pitchFamily="18" charset="0"/>
                <a:cs typeface="Times New Roman" panose="02020603050405020304" pitchFamily="18" charset="0"/>
              </a:rPr>
              <a:t>Gifts</a:t>
            </a:r>
          </a:p>
          <a:p>
            <a:pPr marL="914400" lvl="2" indent="0">
              <a:buNone/>
            </a:pPr>
            <a:r>
              <a:rPr lang="en-US" sz="2000" b="1" dirty="0">
                <a:latin typeface="Times New Roman" panose="02020603050405020304" pitchFamily="18" charset="0"/>
                <a:cs typeface="Times New Roman" panose="02020603050405020304" pitchFamily="18" charset="0"/>
              </a:rPr>
              <a:t>Tolerance for acting out behavior</a:t>
            </a:r>
          </a:p>
          <a:p>
            <a:pPr marL="914400" lvl="2" indent="0">
              <a:buNone/>
            </a:pPr>
            <a:r>
              <a:rPr lang="en-US" sz="2000" b="1" dirty="0">
                <a:latin typeface="Times New Roman" panose="02020603050405020304" pitchFamily="18" charset="0"/>
                <a:cs typeface="Times New Roman" panose="02020603050405020304" pitchFamily="18" charset="0"/>
              </a:rPr>
              <a:t>Social contact</a:t>
            </a:r>
          </a:p>
          <a:p>
            <a:pPr marL="0" indent="0">
              <a:buNone/>
            </a:pPr>
            <a:endParaRPr lang="en-US" dirty="0"/>
          </a:p>
        </p:txBody>
      </p:sp>
    </p:spTree>
    <p:extLst>
      <p:ext uri="{BB962C8B-B14F-4D97-AF65-F5344CB8AC3E}">
        <p14:creationId xmlns:p14="http://schemas.microsoft.com/office/powerpoint/2010/main" val="4179455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hope</a:t>
            </a:r>
            <a:endParaRPr lang="en-US" dirty="0"/>
          </a:p>
        </p:txBody>
      </p:sp>
      <p:sp>
        <p:nvSpPr>
          <p:cNvPr id="3" name="Rectangle 2"/>
          <p:cNvSpPr/>
          <p:nvPr/>
        </p:nvSpPr>
        <p:spPr>
          <a:xfrm>
            <a:off x="0" y="2460786"/>
            <a:ext cx="12192000" cy="3749424"/>
          </a:xfrm>
          <a:prstGeom prst="rect">
            <a:avLst/>
          </a:prstGeom>
        </p:spPr>
        <p:txBody>
          <a:bodyPr wrap="square">
            <a:spAutoFit/>
          </a:bodyPr>
          <a:lstStyle/>
          <a:p>
            <a:pPr marL="457200" marR="0" lvl="0" indent="-457200" algn="just">
              <a:lnSpc>
                <a:spcPct val="107000"/>
              </a:lnSpc>
              <a:spcBef>
                <a:spcPts val="0"/>
              </a:spcBef>
              <a:spcAft>
                <a:spcPts val="0"/>
              </a:spcAft>
              <a:buBlip>
                <a:blip r:embed="rId2"/>
              </a:buBlip>
            </a:pPr>
            <a:r>
              <a:rPr lang="en-US" sz="2800" dirty="0">
                <a:latin typeface="Times New Roman" panose="02020603050405020304" pitchFamily="18" charset="0"/>
                <a:ea typeface="Calibri" panose="020F0502020204030204" pitchFamily="34" charset="0"/>
                <a:cs typeface="Times New Roman" panose="02020603050405020304" pitchFamily="18" charset="0"/>
              </a:rPr>
              <a:t>You can have </a:t>
            </a:r>
            <a:r>
              <a:rPr lang="en-US" sz="2800" b="1" dirty="0">
                <a:latin typeface="Times New Roman" panose="02020603050405020304" pitchFamily="18" charset="0"/>
                <a:ea typeface="Calibri" panose="020F0502020204030204" pitchFamily="34" charset="0"/>
                <a:cs typeface="Times New Roman" panose="02020603050405020304" pitchFamily="18" charset="0"/>
              </a:rPr>
              <a:t>hope</a:t>
            </a:r>
            <a:r>
              <a:rPr lang="en-US" sz="2800" dirty="0">
                <a:latin typeface="Times New Roman" panose="02020603050405020304" pitchFamily="18" charset="0"/>
                <a:ea typeface="Calibri" panose="020F0502020204030204" pitchFamily="34" charset="0"/>
                <a:cs typeface="Times New Roman" panose="02020603050405020304" pitchFamily="18" charset="0"/>
              </a:rPr>
              <a:t> for the </a:t>
            </a:r>
            <a:r>
              <a:rPr lang="en-US" sz="2800" b="1" dirty="0">
                <a:latin typeface="Times New Roman" panose="02020603050405020304" pitchFamily="18" charset="0"/>
                <a:ea typeface="Calibri" panose="020F0502020204030204" pitchFamily="34" charset="0"/>
                <a:cs typeface="Times New Roman" panose="02020603050405020304" pitchFamily="18" charset="0"/>
              </a:rPr>
              <a:t>client</a:t>
            </a:r>
            <a:r>
              <a:rPr lang="en-US" sz="2800" dirty="0">
                <a:latin typeface="Times New Roman" panose="02020603050405020304" pitchFamily="18" charset="0"/>
                <a:ea typeface="Calibri" panose="020F0502020204030204" pitchFamily="34" charset="0"/>
                <a:cs typeface="Times New Roman" panose="02020603050405020304" pitchFamily="18" charset="0"/>
              </a:rPr>
              <a:t> even when she doesn’t have it for herself</a:t>
            </a:r>
          </a:p>
          <a:p>
            <a:pPr marL="457200" marR="0" algn="just">
              <a:lnSpc>
                <a:spcPct val="107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lvl="0" indent="-457200" algn="just">
              <a:lnSpc>
                <a:spcPct val="107000"/>
              </a:lnSpc>
              <a:spcBef>
                <a:spcPts val="0"/>
              </a:spcBef>
              <a:spcAft>
                <a:spcPts val="0"/>
              </a:spcAft>
              <a:buBlip>
                <a:blip r:embed="rId2"/>
              </a:buBlip>
            </a:pPr>
            <a:r>
              <a:rPr lang="en-US" sz="2800" dirty="0">
                <a:latin typeface="Times New Roman" panose="02020603050405020304" pitchFamily="18" charset="0"/>
                <a:ea typeface="Calibri" panose="020F0502020204030204" pitchFamily="34" charset="0"/>
                <a:cs typeface="Times New Roman" panose="02020603050405020304" pitchFamily="18" charset="0"/>
              </a:rPr>
              <a:t>Utilize </a:t>
            </a:r>
            <a:r>
              <a:rPr lang="en-US" sz="2800" b="1" dirty="0">
                <a:latin typeface="Times New Roman" panose="02020603050405020304" pitchFamily="18" charset="0"/>
                <a:ea typeface="Calibri" panose="020F0502020204030204" pitchFamily="34" charset="0"/>
                <a:cs typeface="Times New Roman" panose="02020603050405020304" pitchFamily="18" charset="0"/>
              </a:rPr>
              <a:t>strengths</a:t>
            </a:r>
            <a:r>
              <a:rPr lang="en-US" sz="2800" dirty="0">
                <a:latin typeface="Times New Roman" panose="02020603050405020304" pitchFamily="18" charset="0"/>
                <a:ea typeface="Calibri" panose="020F0502020204030204" pitchFamily="34" charset="0"/>
                <a:cs typeface="Times New Roman" panose="02020603050405020304" pitchFamily="18" charset="0"/>
              </a:rPr>
              <a:t> and </a:t>
            </a:r>
            <a:r>
              <a:rPr lang="en-US" sz="2800" b="1" dirty="0">
                <a:latin typeface="Times New Roman" panose="02020603050405020304" pitchFamily="18" charset="0"/>
                <a:ea typeface="Calibri" panose="020F0502020204030204" pitchFamily="34" charset="0"/>
                <a:cs typeface="Times New Roman" panose="02020603050405020304" pitchFamily="18" charset="0"/>
              </a:rPr>
              <a:t>abilities</a:t>
            </a:r>
          </a:p>
          <a:p>
            <a:pPr marL="742950" marR="0" lvl="1" indent="-285750" algn="just">
              <a:lnSpc>
                <a:spcPct val="107000"/>
              </a:lnSpc>
              <a:spcBef>
                <a:spcPts val="0"/>
              </a:spcBef>
              <a:spcAft>
                <a:spcPts val="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Inquire about client’s </a:t>
            </a:r>
            <a:r>
              <a:rPr lang="en-US" sz="2800" b="1" dirty="0">
                <a:latin typeface="Times New Roman" panose="02020603050405020304" pitchFamily="18" charset="0"/>
                <a:ea typeface="Calibri" panose="020F0502020204030204" pitchFamily="34" charset="0"/>
                <a:cs typeface="Times New Roman" panose="02020603050405020304" pitchFamily="18" charset="0"/>
              </a:rPr>
              <a:t>strengths</a:t>
            </a:r>
            <a:r>
              <a:rPr lang="en-US" sz="2800" dirty="0">
                <a:latin typeface="Times New Roman" panose="02020603050405020304" pitchFamily="18" charset="0"/>
                <a:ea typeface="Calibri" panose="020F0502020204030204" pitchFamily="34" charset="0"/>
                <a:cs typeface="Times New Roman" panose="02020603050405020304" pitchFamily="18" charset="0"/>
              </a:rPr>
              <a:t> and </a:t>
            </a:r>
            <a:r>
              <a:rPr lang="en-US" sz="2800" b="1" dirty="0">
                <a:latin typeface="Times New Roman" panose="02020603050405020304" pitchFamily="18" charset="0"/>
                <a:ea typeface="Calibri" panose="020F0502020204030204" pitchFamily="34" charset="0"/>
                <a:cs typeface="Times New Roman" panose="02020603050405020304" pitchFamily="18" charset="0"/>
              </a:rPr>
              <a:t>coping strategies</a:t>
            </a:r>
          </a:p>
          <a:p>
            <a:pPr marL="742950" marR="0" lvl="1" indent="-285750" algn="just">
              <a:lnSpc>
                <a:spcPct val="107000"/>
              </a:lnSpc>
              <a:spcBef>
                <a:spcPts val="0"/>
              </a:spcBef>
              <a:spcAft>
                <a:spcPts val="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Assist clients to consider how well those </a:t>
            </a:r>
            <a:r>
              <a:rPr lang="en-US" sz="2800" b="1" dirty="0">
                <a:latin typeface="Times New Roman" panose="02020603050405020304" pitchFamily="18" charset="0"/>
                <a:ea typeface="Calibri" panose="020F0502020204030204" pitchFamily="34" charset="0"/>
                <a:cs typeface="Times New Roman" panose="02020603050405020304" pitchFamily="18" charset="0"/>
              </a:rPr>
              <a:t>coping strategies </a:t>
            </a:r>
            <a:r>
              <a:rPr lang="en-US" sz="2800" dirty="0">
                <a:latin typeface="Times New Roman" panose="02020603050405020304" pitchFamily="18" charset="0"/>
                <a:ea typeface="Calibri" panose="020F0502020204030204" pitchFamily="34" charset="0"/>
                <a:cs typeface="Times New Roman" panose="02020603050405020304" pitchFamily="18" charset="0"/>
              </a:rPr>
              <a:t>have </a:t>
            </a:r>
            <a:r>
              <a:rPr lang="en-US" sz="2800" b="1" dirty="0">
                <a:latin typeface="Times New Roman" panose="02020603050405020304" pitchFamily="18" charset="0"/>
                <a:ea typeface="Calibri" panose="020F0502020204030204" pitchFamily="34" charset="0"/>
                <a:cs typeface="Times New Roman" panose="02020603050405020304" pitchFamily="18" charset="0"/>
              </a:rPr>
              <a:t>served</a:t>
            </a:r>
            <a:r>
              <a:rPr lang="en-US" sz="2800" dirty="0">
                <a:latin typeface="Times New Roman" panose="02020603050405020304" pitchFamily="18" charset="0"/>
                <a:ea typeface="Calibri" panose="020F0502020204030204" pitchFamily="34" charset="0"/>
                <a:cs typeface="Times New Roman" panose="02020603050405020304" pitchFamily="18" charset="0"/>
              </a:rPr>
              <a:t> them in the past and if they are still </a:t>
            </a:r>
            <a:r>
              <a:rPr lang="en-US" sz="2800" b="1" dirty="0">
                <a:latin typeface="Times New Roman" panose="02020603050405020304" pitchFamily="18" charset="0"/>
                <a:ea typeface="Calibri" panose="020F0502020204030204" pitchFamily="34" charset="0"/>
                <a:cs typeface="Times New Roman" panose="02020603050405020304" pitchFamily="18" charset="0"/>
              </a:rPr>
              <a:t>effective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742950" marR="0" lvl="1" indent="-285750" algn="just">
              <a:lnSpc>
                <a:spcPct val="107000"/>
              </a:lnSpc>
              <a:spcBef>
                <a:spcPts val="0"/>
              </a:spcBef>
              <a:spcAft>
                <a:spcPts val="80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Are there ways in which </a:t>
            </a:r>
            <a:r>
              <a:rPr lang="en-US" sz="2800" b="1" dirty="0">
                <a:latin typeface="Times New Roman" panose="02020603050405020304" pitchFamily="18" charset="0"/>
                <a:ea typeface="Calibri" panose="020F0502020204030204" pitchFamily="34" charset="0"/>
                <a:cs typeface="Times New Roman" panose="02020603050405020304" pitchFamily="18" charset="0"/>
              </a:rPr>
              <a:t>coping strategies </a:t>
            </a:r>
            <a:r>
              <a:rPr lang="en-US" sz="2800" dirty="0">
                <a:latin typeface="Times New Roman" panose="02020603050405020304" pitchFamily="18" charset="0"/>
                <a:ea typeface="Calibri" panose="020F0502020204030204" pitchFamily="34" charset="0"/>
                <a:cs typeface="Times New Roman" panose="02020603050405020304" pitchFamily="18" charset="0"/>
              </a:rPr>
              <a:t>may be creating difficulties for her at present?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179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Hope continued</a:t>
            </a:r>
            <a:endParaRPr lang="en-US" dirty="0"/>
          </a:p>
        </p:txBody>
      </p:sp>
      <p:sp>
        <p:nvSpPr>
          <p:cNvPr id="3" name="Rectangle 2"/>
          <p:cNvSpPr/>
          <p:nvPr/>
        </p:nvSpPr>
        <p:spPr>
          <a:xfrm>
            <a:off x="0" y="2214694"/>
            <a:ext cx="12192000" cy="4735592"/>
          </a:xfrm>
          <a:prstGeom prst="rect">
            <a:avLst/>
          </a:prstGeom>
        </p:spPr>
        <p:txBody>
          <a:bodyPr wrap="square">
            <a:spAutoFit/>
          </a:bodyPr>
          <a:lstStyle/>
          <a:p>
            <a:pPr algn="just">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Acknowledge a client’s ability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transcend adversity</a:t>
            </a:r>
          </a:p>
          <a:p>
            <a:pPr marL="457200" marR="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Help client see </a:t>
            </a:r>
            <a:r>
              <a:rPr lang="en-US" sz="2400" b="1" dirty="0">
                <a:latin typeface="Times New Roman" panose="02020603050405020304" pitchFamily="18" charset="0"/>
                <a:ea typeface="Calibri" panose="020F0502020204030204" pitchFamily="34" charset="0"/>
                <a:cs typeface="Times New Roman" panose="02020603050405020304" pitchFamily="18" charset="0"/>
              </a:rPr>
              <a:t>progress </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Keep goals </a:t>
            </a:r>
            <a:r>
              <a:rPr lang="en-US" sz="2400" b="1" dirty="0">
                <a:latin typeface="Times New Roman" panose="02020603050405020304" pitchFamily="18" charset="0"/>
                <a:ea typeface="Calibri" panose="020F0502020204030204" pitchFamily="34" charset="0"/>
                <a:cs typeface="Times New Roman" panose="02020603050405020304" pitchFamily="18" charset="0"/>
              </a:rPr>
              <a:t>realistic</a:t>
            </a:r>
          </a:p>
          <a:p>
            <a:pPr marL="742950" marR="0" lvl="1" indent="-285750" algn="just">
              <a:lnSpc>
                <a:spcPct val="107000"/>
              </a:lnSpc>
              <a:spcBef>
                <a:spcPts val="0"/>
              </a:spcBef>
              <a:spcAft>
                <a:spcPts val="0"/>
              </a:spcAft>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Goals that are set for clients should always be </a:t>
            </a:r>
            <a:r>
              <a:rPr lang="en-US" sz="2400" b="1" dirty="0">
                <a:latin typeface="Times New Roman" panose="02020603050405020304" pitchFamily="18" charset="0"/>
                <a:ea typeface="Calibri" panose="020F0502020204030204" pitchFamily="34" charset="0"/>
                <a:cs typeface="Times New Roman" panose="02020603050405020304" pitchFamily="18" charset="0"/>
              </a:rPr>
              <a:t>S – M – A – R - 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Font typeface="Wingdings" panose="05000000000000000000" pitchFamily="2"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SPECIFIC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Font typeface="Wingdings" panose="05000000000000000000" pitchFamily="2"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MEASURABLE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Font typeface="Wingdings" panose="05000000000000000000" pitchFamily="2"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ATTAINABLE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0"/>
              </a:spcAft>
              <a:buFont typeface="Wingdings" panose="05000000000000000000" pitchFamily="2"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REALISTIC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800"/>
              </a:spcAft>
              <a:buFont typeface="Wingdings" panose="05000000000000000000" pitchFamily="2"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TIMELY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279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Hope continued</a:t>
            </a:r>
            <a:endParaRPr lang="en-US" dirty="0"/>
          </a:p>
        </p:txBody>
      </p:sp>
      <p:sp>
        <p:nvSpPr>
          <p:cNvPr id="3" name="Rectangle 2"/>
          <p:cNvSpPr/>
          <p:nvPr/>
        </p:nvSpPr>
        <p:spPr>
          <a:xfrm>
            <a:off x="0" y="2214694"/>
            <a:ext cx="12192000" cy="4385496"/>
          </a:xfrm>
          <a:prstGeom prst="rect">
            <a:avLst/>
          </a:prstGeom>
        </p:spPr>
        <p:txBody>
          <a:bodyPr wrap="square">
            <a:spAutoFit/>
          </a:bodyPr>
          <a:lstStyle/>
          <a:p>
            <a:pPr marL="342900" lvl="0" indent="-342900">
              <a:buBlip>
                <a:blip r:embed="rId2"/>
              </a:buBlip>
            </a:pPr>
            <a:r>
              <a:rPr lang="en-US" sz="2400" dirty="0" smtClean="0">
                <a:latin typeface="Times New Roman" panose="02020603050405020304" pitchFamily="18" charset="0"/>
                <a:cs typeface="Times New Roman" panose="02020603050405020304" pitchFamily="18" charset="0"/>
              </a:rPr>
              <a:t>Make </a:t>
            </a:r>
            <a:r>
              <a:rPr lang="en-US" sz="2400" dirty="0">
                <a:latin typeface="Times New Roman" panose="02020603050405020304" pitchFamily="18" charset="0"/>
                <a:cs typeface="Times New Roman" panose="02020603050405020304" pitchFamily="18" charset="0"/>
              </a:rPr>
              <a:t>reference to the client as a </a:t>
            </a:r>
            <a:r>
              <a:rPr lang="en-US" sz="2400" b="1" dirty="0">
                <a:latin typeface="Times New Roman" panose="02020603050405020304" pitchFamily="18" charset="0"/>
                <a:cs typeface="Times New Roman" panose="02020603050405020304" pitchFamily="18" charset="0"/>
              </a:rPr>
              <a:t>“survivor”, </a:t>
            </a:r>
            <a:r>
              <a:rPr lang="en-US" sz="2400" dirty="0">
                <a:latin typeface="Times New Roman" panose="02020603050405020304" pitchFamily="18" charset="0"/>
                <a:cs typeface="Times New Roman" panose="02020603050405020304" pitchFamily="18" charset="0"/>
              </a:rPr>
              <a:t>and focus on</a:t>
            </a:r>
            <a:r>
              <a:rPr lang="en-US" sz="2400" b="1" dirty="0">
                <a:latin typeface="Times New Roman" panose="02020603050405020304" pitchFamily="18" charset="0"/>
                <a:cs typeface="Times New Roman" panose="02020603050405020304" pitchFamily="18" charset="0"/>
              </a:rPr>
              <a:t> healing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recovery</a:t>
            </a:r>
            <a:r>
              <a:rPr lang="en-US" sz="2400" dirty="0">
                <a:latin typeface="Times New Roman" panose="02020603050405020304" pitchFamily="18" charset="0"/>
                <a:cs typeface="Times New Roman" panose="02020603050405020304" pitchFamily="18" charset="0"/>
              </a:rPr>
              <a:t> as “possible”.</a:t>
            </a:r>
          </a:p>
          <a:p>
            <a:r>
              <a:rPr lang="en-US" sz="2400" dirty="0">
                <a:latin typeface="Times New Roman" panose="02020603050405020304" pitchFamily="18" charset="0"/>
                <a:cs typeface="Times New Roman" panose="02020603050405020304" pitchFamily="18" charset="0"/>
              </a:rPr>
              <a:t> </a:t>
            </a:r>
          </a:p>
          <a:p>
            <a:pPr marL="342900" lvl="0" indent="-342900">
              <a:buBlip>
                <a:blip r:embed="rId2"/>
              </a:buBlip>
            </a:pPr>
            <a:r>
              <a:rPr lang="en-US" sz="2400" dirty="0">
                <a:latin typeface="Times New Roman" panose="02020603050405020304" pitchFamily="18" charset="0"/>
                <a:cs typeface="Times New Roman" panose="02020603050405020304" pitchFamily="18" charset="0"/>
              </a:rPr>
              <a:t>Therapist self-care is </a:t>
            </a:r>
            <a:r>
              <a:rPr lang="en-US" sz="2400" b="1" dirty="0">
                <a:latin typeface="Times New Roman" panose="02020603050405020304" pitchFamily="18" charset="0"/>
                <a:cs typeface="Times New Roman" panose="02020603050405020304" pitchFamily="18" charset="0"/>
              </a:rPr>
              <a:t>crucial!</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Providers must find a </a:t>
            </a:r>
            <a:r>
              <a:rPr lang="en-US" sz="2400" b="1" dirty="0">
                <a:latin typeface="Times New Roman" panose="02020603050405020304" pitchFamily="18" charset="0"/>
                <a:cs typeface="Times New Roman" panose="02020603050405020304" pitchFamily="18" charset="0"/>
              </a:rPr>
              <a:t>balance </a:t>
            </a:r>
            <a:r>
              <a:rPr lang="en-US" sz="2400" dirty="0">
                <a:latin typeface="Times New Roman" panose="02020603050405020304" pitchFamily="18" charset="0"/>
                <a:cs typeface="Times New Roman" panose="02020603050405020304" pitchFamily="18" charset="0"/>
              </a:rPr>
              <a:t>between </a:t>
            </a:r>
            <a:r>
              <a:rPr lang="en-US" sz="2400" b="1" dirty="0">
                <a:latin typeface="Times New Roman" panose="02020603050405020304" pitchFamily="18" charset="0"/>
                <a:cs typeface="Times New Roman" panose="02020603050405020304" pitchFamily="18" charset="0"/>
              </a:rPr>
              <a:t>care-giving</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self-care</a:t>
            </a:r>
            <a:r>
              <a:rPr lang="en-US"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Failure to strike a </a:t>
            </a:r>
            <a:r>
              <a:rPr lang="en-US" sz="2400" b="1" dirty="0">
                <a:latin typeface="Times New Roman" panose="02020603050405020304" pitchFamily="18" charset="0"/>
                <a:cs typeface="Times New Roman" panose="02020603050405020304" pitchFamily="18" charset="0"/>
              </a:rPr>
              <a:t>balance</a:t>
            </a:r>
            <a:r>
              <a:rPr lang="en-US" sz="2400" dirty="0">
                <a:latin typeface="Times New Roman" panose="02020603050405020304" pitchFamily="18" charset="0"/>
                <a:cs typeface="Times New Roman" panose="02020603050405020304" pitchFamily="18" charset="0"/>
              </a:rPr>
              <a:t> can result in the adverse effects of</a:t>
            </a:r>
            <a:r>
              <a:rPr lang="en-US" sz="2400" b="1" dirty="0">
                <a:latin typeface="Times New Roman" panose="02020603050405020304" pitchFamily="18" charset="0"/>
                <a:cs typeface="Times New Roman" panose="02020603050405020304" pitchFamily="18" charset="0"/>
              </a:rPr>
              <a:t> burnout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vicarious trauma</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compassion stress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compassion fatigue</a:t>
            </a:r>
            <a:r>
              <a:rPr lang="en-US" sz="2400" dirty="0">
                <a:latin typeface="Times New Roman" panose="02020603050405020304" pitchFamily="18" charset="0"/>
                <a:cs typeface="Times New Roman" panose="02020603050405020304" pitchFamily="18" charset="0"/>
              </a:rPr>
              <a:t>. </a:t>
            </a:r>
          </a:p>
          <a:p>
            <a:pPr lvl="1"/>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help avoid these adverse effects, Pearlman &amp; </a:t>
            </a:r>
            <a:r>
              <a:rPr lang="en-US" sz="2400" dirty="0" err="1">
                <a:latin typeface="Times New Roman" panose="02020603050405020304" pitchFamily="18" charset="0"/>
                <a:cs typeface="Times New Roman" panose="02020603050405020304" pitchFamily="18" charset="0"/>
              </a:rPr>
              <a:t>Saakvitne</a:t>
            </a:r>
            <a:r>
              <a:rPr lang="en-US" sz="2400" dirty="0">
                <a:latin typeface="Times New Roman" panose="02020603050405020304" pitchFamily="18" charset="0"/>
                <a:cs typeface="Times New Roman" panose="02020603050405020304" pitchFamily="18" charset="0"/>
              </a:rPr>
              <a:t> suggests implementing the ‘ABC Model’ as part of a self-care strategy:</a:t>
            </a:r>
          </a:p>
          <a:p>
            <a:pPr lvl="2"/>
            <a:r>
              <a:rPr lang="en-US" sz="2400" b="1" dirty="0">
                <a:latin typeface="Times New Roman" panose="02020603050405020304" pitchFamily="18" charset="0"/>
                <a:cs typeface="Times New Roman" panose="02020603050405020304" pitchFamily="18" charset="0"/>
              </a:rPr>
              <a:t>Awareness:</a:t>
            </a:r>
            <a:r>
              <a:rPr lang="en-US" sz="2400" dirty="0">
                <a:latin typeface="Times New Roman" panose="02020603050405020304" pitchFamily="18" charset="0"/>
                <a:cs typeface="Times New Roman" panose="02020603050405020304" pitchFamily="18" charset="0"/>
              </a:rPr>
              <a:t> attunement to one’s needs, limits, emotions, and resources</a:t>
            </a:r>
          </a:p>
          <a:p>
            <a:pPr lvl="2"/>
            <a:r>
              <a:rPr lang="en-US" sz="2400" b="1" dirty="0">
                <a:latin typeface="Times New Roman" panose="02020603050405020304" pitchFamily="18" charset="0"/>
                <a:cs typeface="Times New Roman" panose="02020603050405020304" pitchFamily="18" charset="0"/>
              </a:rPr>
              <a:t>Balance:</a:t>
            </a:r>
            <a:r>
              <a:rPr lang="en-US" sz="2400" dirty="0">
                <a:latin typeface="Times New Roman" panose="02020603050405020304" pitchFamily="18" charset="0"/>
                <a:cs typeface="Times New Roman" panose="02020603050405020304" pitchFamily="18" charset="0"/>
              </a:rPr>
              <a:t> balancing the multiple aspects of self &amp; one’s activities</a:t>
            </a:r>
          </a:p>
          <a:p>
            <a:pPr lvl="2"/>
            <a:r>
              <a:rPr lang="en-US" sz="2400" b="1" dirty="0">
                <a:latin typeface="Times New Roman" panose="02020603050405020304" pitchFamily="18" charset="0"/>
                <a:cs typeface="Times New Roman" panose="02020603050405020304" pitchFamily="18" charset="0"/>
              </a:rPr>
              <a:t>Connection:</a:t>
            </a:r>
            <a:r>
              <a:rPr lang="en-US" sz="2400" dirty="0">
                <a:latin typeface="Times New Roman" panose="02020603050405020304" pitchFamily="18" charset="0"/>
                <a:cs typeface="Times New Roman" panose="02020603050405020304" pitchFamily="18" charset="0"/>
              </a:rPr>
              <a:t> to oneself, to others, and to something larger</a:t>
            </a: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66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12192000" cy="6857999"/>
          </a:xfrm>
        </p:spPr>
      </p:pic>
    </p:spTree>
    <p:extLst>
      <p:ext uri="{BB962C8B-B14F-4D97-AF65-F5344CB8AC3E}">
        <p14:creationId xmlns:p14="http://schemas.microsoft.com/office/powerpoint/2010/main" val="208339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triggers</a:t>
            </a:r>
            <a:endParaRPr lang="en-US" dirty="0"/>
          </a:p>
        </p:txBody>
      </p:sp>
      <p:sp>
        <p:nvSpPr>
          <p:cNvPr id="3" name="Rectangle 2"/>
          <p:cNvSpPr/>
          <p:nvPr/>
        </p:nvSpPr>
        <p:spPr>
          <a:xfrm>
            <a:off x="0" y="2214694"/>
            <a:ext cx="12192000" cy="4772332"/>
          </a:xfrm>
          <a:prstGeom prst="rect">
            <a:avLst/>
          </a:prstGeom>
        </p:spPr>
        <p:txBody>
          <a:bodyPr wrap="square">
            <a:spAutoFit/>
          </a:bodyPr>
          <a:lstStyle/>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Flashbacks</a:t>
            </a:r>
            <a:r>
              <a:rPr lang="en-US" sz="2400" dirty="0">
                <a:latin typeface="Times New Roman" panose="02020603050405020304" pitchFamily="18" charset="0"/>
                <a:ea typeface="Calibri" panose="020F0502020204030204" pitchFamily="34" charset="0"/>
                <a:cs typeface="Times New Roman" panose="02020603050405020304" pitchFamily="18" charset="0"/>
              </a:rPr>
              <a:t> are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trauma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memories that have not been verbally integrated and come back in the form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sensory</a:t>
            </a:r>
            <a:r>
              <a:rPr lang="en-US" sz="2400" dirty="0">
                <a:latin typeface="Times New Roman" panose="02020603050405020304" pitchFamily="18" charset="0"/>
                <a:ea typeface="Calibri" panose="020F0502020204030204" pitchFamily="34" charset="0"/>
                <a:cs typeface="Times New Roman" panose="02020603050405020304" pitchFamily="18" charset="0"/>
              </a:rPr>
              <a:t> memories that make it feel as if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trauma</a:t>
            </a:r>
            <a:r>
              <a:rPr lang="en-US" sz="2400" dirty="0">
                <a:latin typeface="Times New Roman" panose="02020603050405020304" pitchFamily="18" charset="0"/>
                <a:ea typeface="Calibri" panose="020F0502020204030204" pitchFamily="34" charset="0"/>
                <a:cs typeface="Times New Roman" panose="02020603050405020304" pitchFamily="18" charset="0"/>
              </a:rPr>
              <a:t> were occurring again in the here and now.  </a:t>
            </a:r>
          </a:p>
          <a:p>
            <a:pPr algn="ctr">
              <a:lnSpc>
                <a:spcPct val="107000"/>
              </a:lnSpc>
            </a:pPr>
            <a:r>
              <a:rPr lang="en-US" sz="2400" b="1" u="sng" dirty="0">
                <a:latin typeface="Times New Roman" panose="02020603050405020304" pitchFamily="18" charset="0"/>
                <a:ea typeface="Calibri" panose="020F0502020204030204" pitchFamily="34" charset="0"/>
                <a:cs typeface="Times New Roman" panose="02020603050405020304" pitchFamily="18" charset="0"/>
              </a:rPr>
              <a:t>Trauma Triggers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Flashbacks</a:t>
            </a:r>
            <a:r>
              <a:rPr lang="en-US" sz="2400" dirty="0">
                <a:latin typeface="Times New Roman" panose="02020603050405020304" pitchFamily="18" charset="0"/>
                <a:ea typeface="Calibri" panose="020F0502020204030204" pitchFamily="34" charset="0"/>
                <a:cs typeface="Times New Roman" panose="02020603050405020304" pitchFamily="18" charset="0"/>
              </a:rPr>
              <a:t> are most often</a:t>
            </a:r>
            <a:r>
              <a:rPr lang="en-US" sz="2400" b="1" dirty="0">
                <a:latin typeface="Times New Roman" panose="02020603050405020304" pitchFamily="18" charset="0"/>
                <a:ea typeface="Calibri" panose="020F0502020204030204" pitchFamily="34" charset="0"/>
                <a:cs typeface="Times New Roman" panose="02020603050405020304" pitchFamily="18" charset="0"/>
              </a:rPr>
              <a:t> triggered </a:t>
            </a:r>
            <a:r>
              <a:rPr lang="en-US" sz="2400" dirty="0">
                <a:latin typeface="Times New Roman" panose="02020603050405020304" pitchFamily="18" charset="0"/>
                <a:ea typeface="Calibri" panose="020F0502020204030204" pitchFamily="34" charset="0"/>
                <a:cs typeface="Times New Roman" panose="02020603050405020304" pitchFamily="18" charset="0"/>
              </a:rPr>
              <a:t>by a </a:t>
            </a:r>
            <a:r>
              <a:rPr lang="en-US" sz="2400" b="1" dirty="0">
                <a:latin typeface="Times New Roman" panose="02020603050405020304" pitchFamily="18" charset="0"/>
                <a:ea typeface="Calibri" panose="020F0502020204030204" pitchFamily="34" charset="0"/>
                <a:cs typeface="Times New Roman" panose="02020603050405020304" pitchFamily="18" charset="0"/>
              </a:rPr>
              <a:t>non-verbal memory</a:t>
            </a:r>
            <a:r>
              <a:rPr lang="en-US" sz="2400" dirty="0">
                <a:latin typeface="Times New Roman" panose="02020603050405020304" pitchFamily="18" charset="0"/>
                <a:ea typeface="Calibri" panose="020F0502020204030204" pitchFamily="34" charset="0"/>
                <a:cs typeface="Times New Roman" panose="02020603050405020304" pitchFamily="18" charset="0"/>
              </a:rPr>
              <a:t>, to wit:</a:t>
            </a:r>
          </a:p>
          <a:p>
            <a:pPr marL="342900" marR="0" lvl="0" indent="-342900">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Sights</a:t>
            </a:r>
          </a:p>
          <a:p>
            <a:pPr marL="342900" marR="0" lvl="0" indent="-342900">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Sounds</a:t>
            </a:r>
          </a:p>
          <a:p>
            <a:pPr marL="342900" marR="0" lvl="0" indent="-342900">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Smells</a:t>
            </a:r>
          </a:p>
          <a:p>
            <a:pPr marL="342900" marR="0" lvl="0" indent="-342900">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Bodily sensations</a:t>
            </a:r>
          </a:p>
          <a:p>
            <a:pPr marL="342900" marR="0" lvl="0" indent="-342900">
              <a:lnSpc>
                <a:spcPct val="107000"/>
              </a:lnSpc>
              <a:spcBef>
                <a:spcPts val="0"/>
              </a:spcBef>
              <a:spcAft>
                <a:spcPts val="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Emotional reactions</a:t>
            </a:r>
          </a:p>
          <a:p>
            <a:pPr marL="342900" marR="0" lvl="0" indent="-342900">
              <a:lnSpc>
                <a:spcPct val="107000"/>
              </a:lnSpc>
              <a:spcBef>
                <a:spcPts val="0"/>
              </a:spcBef>
              <a:spcAft>
                <a:spcPts val="800"/>
              </a:spcAft>
              <a:buBlip>
                <a:blip r:embed="rId2"/>
              </a:buBlip>
            </a:pPr>
            <a:r>
              <a:rPr lang="en-US" sz="2400" dirty="0">
                <a:latin typeface="Times New Roman" panose="02020603050405020304" pitchFamily="18" charset="0"/>
                <a:ea typeface="Calibri" panose="020F0502020204030204" pitchFamily="34" charset="0"/>
                <a:cs typeface="Times New Roman" panose="02020603050405020304" pitchFamily="18" charset="0"/>
              </a:rPr>
              <a:t>Motor memories</a:t>
            </a: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488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Triggers continued</a:t>
            </a:r>
            <a:endParaRPr lang="en-US" dirty="0"/>
          </a:p>
        </p:txBody>
      </p:sp>
      <p:sp>
        <p:nvSpPr>
          <p:cNvPr id="3" name="Rectangle 2"/>
          <p:cNvSpPr/>
          <p:nvPr/>
        </p:nvSpPr>
        <p:spPr>
          <a:xfrm>
            <a:off x="0" y="2214694"/>
            <a:ext cx="12192000" cy="4772332"/>
          </a:xfrm>
          <a:prstGeom prst="rect">
            <a:avLst/>
          </a:prstGeom>
        </p:spPr>
        <p:txBody>
          <a:bodyPr wrap="square">
            <a:spAutoFit/>
          </a:bodyPr>
          <a:lstStyle/>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Simple Trauma</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Seeing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feeling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hearing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smelling</a:t>
            </a:r>
            <a:r>
              <a:rPr lang="en-US" sz="2400" dirty="0">
                <a:latin typeface="Times New Roman" panose="02020603050405020304" pitchFamily="18" charset="0"/>
                <a:ea typeface="Calibri" panose="020F0502020204030204" pitchFamily="34" charset="0"/>
                <a:cs typeface="Times New Roman" panose="02020603050405020304" pitchFamily="18" charset="0"/>
              </a:rPr>
              <a:t> something that reminds us of past trauma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Activate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alarm system</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The response is as if there is </a:t>
            </a:r>
            <a:r>
              <a:rPr lang="en-US" sz="2400" b="1" dirty="0">
                <a:latin typeface="Times New Roman" panose="02020603050405020304" pitchFamily="18" charset="0"/>
                <a:ea typeface="Calibri" panose="020F0502020204030204" pitchFamily="34" charset="0"/>
                <a:cs typeface="Times New Roman" panose="02020603050405020304" pitchFamily="18" charset="0"/>
              </a:rPr>
              <a:t>current danger</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Thinking brain</a:t>
            </a:r>
            <a:r>
              <a:rPr lang="en-US" sz="2400" b="1" dirty="0">
                <a:latin typeface="Times New Roman" panose="02020603050405020304" pitchFamily="18" charset="0"/>
                <a:ea typeface="Calibri" panose="020F0502020204030204" pitchFamily="34" charset="0"/>
                <a:cs typeface="Times New Roman" panose="02020603050405020304" pitchFamily="18" charset="0"/>
              </a:rPr>
              <a:t> automatically </a:t>
            </a:r>
            <a:r>
              <a:rPr lang="en-US" sz="2400" dirty="0">
                <a:latin typeface="Times New Roman" panose="02020603050405020304" pitchFamily="18" charset="0"/>
                <a:ea typeface="Calibri" panose="020F0502020204030204" pitchFamily="34" charset="0"/>
                <a:cs typeface="Times New Roman" panose="02020603050405020304" pitchFamily="18" charset="0"/>
              </a:rPr>
              <a:t>shuts off in the face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triggers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Past </a:t>
            </a:r>
            <a:r>
              <a:rPr lang="en-US" sz="2400" dirty="0">
                <a:latin typeface="Times New Roman" panose="02020603050405020304" pitchFamily="18" charset="0"/>
                <a:ea typeface="Calibri" panose="020F0502020204030204" pitchFamily="34" charset="0"/>
                <a:cs typeface="Times New Roman" panose="02020603050405020304" pitchFamily="18" charset="0"/>
              </a:rPr>
              <a:t>and</a:t>
            </a:r>
            <a:r>
              <a:rPr lang="en-US" sz="2400" b="1" dirty="0">
                <a:latin typeface="Times New Roman" panose="02020603050405020304" pitchFamily="18" charset="0"/>
                <a:ea typeface="Calibri" panose="020F0502020204030204" pitchFamily="34" charset="0"/>
                <a:cs typeface="Times New Roman" panose="02020603050405020304" pitchFamily="18" charset="0"/>
              </a:rPr>
              <a:t> present </a:t>
            </a:r>
            <a:r>
              <a:rPr lang="en-US" sz="2400" dirty="0">
                <a:latin typeface="Times New Roman" panose="02020603050405020304" pitchFamily="18" charset="0"/>
                <a:ea typeface="Calibri" panose="020F0502020204030204" pitchFamily="34" charset="0"/>
                <a:cs typeface="Times New Roman" panose="02020603050405020304" pitchFamily="18" charset="0"/>
              </a:rPr>
              <a:t>danger become confused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Complex Trauma</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More reminders of </a:t>
            </a:r>
            <a:r>
              <a:rPr lang="en-US" sz="2400" b="1" dirty="0">
                <a:latin typeface="Times New Roman" panose="02020603050405020304" pitchFamily="18" charset="0"/>
                <a:ea typeface="Calibri" panose="020F0502020204030204" pitchFamily="34" charset="0"/>
                <a:cs typeface="Times New Roman" panose="02020603050405020304" pitchFamily="18" charset="0"/>
              </a:rPr>
              <a:t>past danger</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Blip>
                <a:blip r:embed="rId2"/>
              </a:buBlip>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Brain is more </a:t>
            </a:r>
            <a:r>
              <a:rPr lang="en-US" sz="2400" b="1" dirty="0">
                <a:latin typeface="Times New Roman" panose="02020603050405020304" pitchFamily="18" charset="0"/>
                <a:ea typeface="Calibri" panose="020F0502020204030204" pitchFamily="34" charset="0"/>
                <a:cs typeface="Times New Roman" panose="02020603050405020304" pitchFamily="18" charset="0"/>
              </a:rPr>
              <a:t>sensitive</a:t>
            </a:r>
            <a:r>
              <a:rPr lang="en-US" sz="2400" dirty="0">
                <a:latin typeface="Times New Roman" panose="02020603050405020304" pitchFamily="18" charset="0"/>
                <a:ea typeface="Calibri" panose="020F0502020204030204" pitchFamily="34" charset="0"/>
                <a:cs typeface="Times New Roman" panose="02020603050405020304" pitchFamily="18" charset="0"/>
              </a:rPr>
              <a:t>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danger</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Blip>
                <a:blip r:embed="rId2"/>
              </a:buBlip>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Interactions</a:t>
            </a:r>
            <a:r>
              <a:rPr lang="en-US" sz="2400" dirty="0">
                <a:latin typeface="Times New Roman" panose="02020603050405020304" pitchFamily="18" charset="0"/>
                <a:ea typeface="Calibri" panose="020F0502020204030204" pitchFamily="34" charset="0"/>
                <a:cs typeface="Times New Roman" panose="02020603050405020304" pitchFamily="18" charset="0"/>
              </a:rPr>
              <a:t> with others often serve as </a:t>
            </a:r>
            <a:r>
              <a:rPr lang="en-US" sz="2400" b="1" dirty="0">
                <a:latin typeface="Times New Roman" panose="02020603050405020304" pitchFamily="18" charset="0"/>
                <a:ea typeface="Calibri" panose="020F0502020204030204" pitchFamily="34" charset="0"/>
                <a:cs typeface="Times New Roman" panose="02020603050405020304" pitchFamily="18" charset="0"/>
              </a:rPr>
              <a:t>triggers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466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Triggers continued</a:t>
            </a:r>
            <a:endParaRPr lang="en-US" dirty="0"/>
          </a:p>
        </p:txBody>
      </p:sp>
      <p:sp>
        <p:nvSpPr>
          <p:cNvPr id="3" name="Rectangle 2"/>
          <p:cNvSpPr/>
          <p:nvPr/>
        </p:nvSpPr>
        <p:spPr>
          <a:xfrm>
            <a:off x="0" y="2214694"/>
            <a:ext cx="12192000" cy="4103431"/>
          </a:xfrm>
          <a:prstGeom prst="rect">
            <a:avLst/>
          </a:prstGeom>
        </p:spPr>
        <p:txBody>
          <a:bodyPr wrap="square">
            <a:spAutoFit/>
          </a:bodyPr>
          <a:lstStyle/>
          <a:p>
            <a:pPr algn="just">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Common Triggers</a:t>
            </a:r>
          </a:p>
          <a:p>
            <a:pPr marL="457200" marR="0" lvl="0" indent="-457200" algn="just">
              <a:lnSpc>
                <a:spcPct val="107000"/>
              </a:lnSpc>
              <a:spcBef>
                <a:spcPts val="0"/>
              </a:spcBef>
              <a:spcAft>
                <a:spcPts val="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Reminders of </a:t>
            </a:r>
            <a:r>
              <a:rPr lang="en-US" sz="2800" b="1" dirty="0">
                <a:latin typeface="Times New Roman" panose="02020603050405020304" pitchFamily="18" charset="0"/>
                <a:ea typeface="Calibri" panose="020F0502020204030204" pitchFamily="34" charset="0"/>
                <a:cs typeface="Times New Roman" panose="02020603050405020304" pitchFamily="18" charset="0"/>
              </a:rPr>
              <a:t>past events</a:t>
            </a:r>
          </a:p>
          <a:p>
            <a:pPr marL="457200" marR="0" lvl="0" indent="-457200" algn="just">
              <a:lnSpc>
                <a:spcPct val="107000"/>
              </a:lnSpc>
              <a:spcBef>
                <a:spcPts val="0"/>
              </a:spcBef>
              <a:spcAft>
                <a:spcPts val="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Lack of </a:t>
            </a:r>
            <a:r>
              <a:rPr lang="en-US" sz="2800" b="1" dirty="0">
                <a:latin typeface="Times New Roman" panose="02020603050405020304" pitchFamily="18" charset="0"/>
                <a:ea typeface="Calibri" panose="020F0502020204030204" pitchFamily="34" charset="0"/>
                <a:cs typeface="Times New Roman" panose="02020603050405020304" pitchFamily="18" charset="0"/>
              </a:rPr>
              <a:t>power/control</a:t>
            </a:r>
          </a:p>
          <a:p>
            <a:pPr marL="457200" marR="0" lvl="0" indent="-457200" algn="just">
              <a:lnSpc>
                <a:spcPct val="107000"/>
              </a:lnSpc>
              <a:spcBef>
                <a:spcPts val="0"/>
              </a:spcBef>
              <a:spcAft>
                <a:spcPts val="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Separation or </a:t>
            </a:r>
            <a:r>
              <a:rPr lang="en-US" sz="2800" b="1" dirty="0">
                <a:latin typeface="Times New Roman" panose="02020603050405020304" pitchFamily="18" charset="0"/>
                <a:ea typeface="Calibri" panose="020F0502020204030204" pitchFamily="34" charset="0"/>
                <a:cs typeface="Times New Roman" panose="02020603050405020304" pitchFamily="18" charset="0"/>
              </a:rPr>
              <a:t>loss</a:t>
            </a:r>
          </a:p>
          <a:p>
            <a:pPr marL="457200" marR="0" lvl="0" indent="-457200" algn="just">
              <a:lnSpc>
                <a:spcPct val="107000"/>
              </a:lnSpc>
              <a:spcBef>
                <a:spcPts val="0"/>
              </a:spcBef>
              <a:spcAft>
                <a:spcPts val="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Transitions and </a:t>
            </a:r>
            <a:r>
              <a:rPr lang="en-US" sz="2800" b="1" dirty="0">
                <a:latin typeface="Times New Roman" panose="02020603050405020304" pitchFamily="18" charset="0"/>
                <a:ea typeface="Calibri" panose="020F0502020204030204" pitchFamily="34" charset="0"/>
                <a:cs typeface="Times New Roman" panose="02020603050405020304" pitchFamily="18" charset="0"/>
              </a:rPr>
              <a:t>routine/schedule</a:t>
            </a:r>
            <a:r>
              <a:rPr lang="en-US" sz="2800" dirty="0">
                <a:latin typeface="Times New Roman" panose="02020603050405020304" pitchFamily="18" charset="0"/>
                <a:ea typeface="Calibri" panose="020F0502020204030204" pitchFamily="34" charset="0"/>
                <a:cs typeface="Times New Roman" panose="02020603050405020304" pitchFamily="18" charset="0"/>
              </a:rPr>
              <a:t> disruption</a:t>
            </a:r>
          </a:p>
          <a:p>
            <a:pPr marL="457200" marR="0" lvl="0" indent="-457200" algn="just">
              <a:lnSpc>
                <a:spcPct val="107000"/>
              </a:lnSpc>
              <a:spcBef>
                <a:spcPts val="0"/>
              </a:spcBef>
              <a:spcAft>
                <a:spcPts val="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Feelings of </a:t>
            </a:r>
            <a:r>
              <a:rPr lang="en-US" sz="2800" b="1" dirty="0">
                <a:latin typeface="Times New Roman" panose="02020603050405020304" pitchFamily="18" charset="0"/>
                <a:ea typeface="Calibri" panose="020F0502020204030204" pitchFamily="34" charset="0"/>
                <a:cs typeface="Times New Roman" panose="02020603050405020304" pitchFamily="18" charset="0"/>
              </a:rPr>
              <a:t>vulnerability</a:t>
            </a:r>
            <a:r>
              <a:rPr lang="en-US" sz="2800" dirty="0">
                <a:latin typeface="Times New Roman" panose="02020603050405020304" pitchFamily="18" charset="0"/>
                <a:ea typeface="Calibri" panose="020F0502020204030204" pitchFamily="34" charset="0"/>
                <a:cs typeface="Times New Roman" panose="02020603050405020304" pitchFamily="18" charset="0"/>
              </a:rPr>
              <a:t> and </a:t>
            </a:r>
            <a:r>
              <a:rPr lang="en-US" sz="2800" b="1" dirty="0">
                <a:latin typeface="Times New Roman" panose="02020603050405020304" pitchFamily="18" charset="0"/>
                <a:ea typeface="Calibri" panose="020F0502020204030204" pitchFamily="34" charset="0"/>
                <a:cs typeface="Times New Roman" panose="02020603050405020304" pitchFamily="18" charset="0"/>
              </a:rPr>
              <a:t>rejection</a:t>
            </a:r>
          </a:p>
          <a:p>
            <a:pPr marL="457200" marR="0" lvl="0" indent="-457200" algn="just">
              <a:lnSpc>
                <a:spcPct val="107000"/>
              </a:lnSpc>
              <a:spcBef>
                <a:spcPts val="0"/>
              </a:spcBef>
              <a:spcAft>
                <a:spcPts val="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Feeling </a:t>
            </a:r>
            <a:r>
              <a:rPr lang="en-US" sz="2800" b="1" dirty="0">
                <a:latin typeface="Times New Roman" panose="02020603050405020304" pitchFamily="18" charset="0"/>
                <a:ea typeface="Calibri" panose="020F0502020204030204" pitchFamily="34" charset="0"/>
                <a:cs typeface="Times New Roman" panose="02020603050405020304" pitchFamily="18" charset="0"/>
              </a:rPr>
              <a:t>threatened</a:t>
            </a:r>
            <a:r>
              <a:rPr lang="en-US" sz="2800" dirty="0">
                <a:latin typeface="Times New Roman" panose="02020603050405020304" pitchFamily="18" charset="0"/>
                <a:ea typeface="Calibri" panose="020F0502020204030204" pitchFamily="34" charset="0"/>
                <a:cs typeface="Times New Roman" panose="02020603050405020304" pitchFamily="18" charset="0"/>
              </a:rPr>
              <a:t> or </a:t>
            </a:r>
            <a:r>
              <a:rPr lang="en-US" sz="2800" b="1" dirty="0">
                <a:latin typeface="Times New Roman" panose="02020603050405020304" pitchFamily="18" charset="0"/>
                <a:ea typeface="Calibri" panose="020F0502020204030204" pitchFamily="34" charset="0"/>
                <a:cs typeface="Times New Roman" panose="02020603050405020304" pitchFamily="18" charset="0"/>
              </a:rPr>
              <a:t>attacked</a:t>
            </a:r>
          </a:p>
          <a:p>
            <a:pPr marL="457200" marR="0" lvl="0" indent="-457200" algn="just">
              <a:lnSpc>
                <a:spcPct val="107000"/>
              </a:lnSpc>
              <a:spcBef>
                <a:spcPts val="0"/>
              </a:spcBef>
              <a:spcAft>
                <a:spcPts val="800"/>
              </a:spcAft>
              <a:buBlip>
                <a:blip r:embed="rId2"/>
              </a:buBlip>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Sensory </a:t>
            </a:r>
            <a:r>
              <a:rPr lang="en-US" sz="2800" b="1" dirty="0">
                <a:latin typeface="Times New Roman" panose="02020603050405020304" pitchFamily="18" charset="0"/>
                <a:ea typeface="Calibri" panose="020F0502020204030204" pitchFamily="34" charset="0"/>
                <a:cs typeface="Times New Roman" panose="02020603050405020304" pitchFamily="18" charset="0"/>
              </a:rPr>
              <a:t>overload</a:t>
            </a: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569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Applying the </a:t>
            </a:r>
            <a:r>
              <a:rPr lang="en-US" sz="4800" b="1" dirty="0" err="1"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r.i.c.h</a:t>
            </a:r>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 model</a:t>
            </a:r>
            <a:endParaRPr lang="en-US" sz="4800" dirty="0"/>
          </a:p>
        </p:txBody>
      </p:sp>
      <p:sp>
        <p:nvSpPr>
          <p:cNvPr id="3" name="Rectangle 2"/>
          <p:cNvSpPr/>
          <p:nvPr/>
        </p:nvSpPr>
        <p:spPr>
          <a:xfrm>
            <a:off x="0" y="2685749"/>
            <a:ext cx="12192000" cy="2683683"/>
          </a:xfrm>
          <a:prstGeom prst="rect">
            <a:avLst/>
          </a:prstGeom>
        </p:spPr>
        <p:txBody>
          <a:bodyPr wrap="square">
            <a:spAutoFit/>
          </a:bodyPr>
          <a:lstStyle/>
          <a:p>
            <a:pPr algn="ctr">
              <a:lnSpc>
                <a:spcPct val="107000"/>
              </a:lnSpc>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CASE STUDY #1: Jenny from the Block</a:t>
            </a:r>
          </a:p>
          <a:p>
            <a:pPr algn="ctr">
              <a:lnSpc>
                <a:spcPct val="107000"/>
              </a:lnSpc>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4800" b="1" dirty="0" smtClean="0">
                <a:latin typeface="Times New Roman" panose="02020603050405020304" pitchFamily="18" charset="0"/>
                <a:ea typeface="Calibri" panose="020F0502020204030204" pitchFamily="34" charset="0"/>
                <a:cs typeface="Times New Roman" panose="02020603050405020304" pitchFamily="18" charset="0"/>
              </a:rPr>
              <a:t>CASE STUDY #2: Who’s Johnny</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670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exercise</a:t>
            </a:r>
            <a:endParaRPr lang="en-US" sz="4800" dirty="0"/>
          </a:p>
        </p:txBody>
      </p:sp>
      <p:sp>
        <p:nvSpPr>
          <p:cNvPr id="3" name="Rectangle 2"/>
          <p:cNvSpPr/>
          <p:nvPr/>
        </p:nvSpPr>
        <p:spPr>
          <a:xfrm>
            <a:off x="0" y="2685749"/>
            <a:ext cx="12192000" cy="4001224"/>
          </a:xfrm>
          <a:prstGeom prst="rect">
            <a:avLst/>
          </a:prstGeom>
        </p:spPr>
        <p:txBody>
          <a:bodyPr wrap="square">
            <a:spAutoFit/>
          </a:bodyPr>
          <a:lstStyle/>
          <a:p>
            <a:pPr marR="0" lvl="0" algn="just">
              <a:lnSpc>
                <a:spcPct val="107000"/>
              </a:lnSpc>
              <a:spcBef>
                <a:spcPts val="0"/>
              </a:spcBef>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Who is thinking in a manner which utilizes a trauma-informed approach?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makes their thought process trauma-informed?</a:t>
            </a: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is the potential impact of this type of approach for client(s) in the case study?</a:t>
            </a: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How will interacting with the client(s) in this way most likely to make them feel?</a:t>
            </a: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345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Exercise CONTINUED</a:t>
            </a:r>
            <a:endParaRPr lang="en-US" sz="4800" dirty="0"/>
          </a:p>
        </p:txBody>
      </p:sp>
      <p:sp>
        <p:nvSpPr>
          <p:cNvPr id="3" name="Rectangle 2"/>
          <p:cNvSpPr/>
          <p:nvPr/>
        </p:nvSpPr>
        <p:spPr>
          <a:xfrm>
            <a:off x="0" y="2685749"/>
            <a:ext cx="12192000" cy="4001224"/>
          </a:xfrm>
          <a:prstGeom prst="rect">
            <a:avLst/>
          </a:prstGeom>
        </p:spPr>
        <p:txBody>
          <a:bodyPr wrap="square">
            <a:spAutoFit/>
          </a:bodyPr>
          <a:lstStyle/>
          <a:p>
            <a:pPr marR="0" lvl="0" algn="just">
              <a:lnSpc>
                <a:spcPct val="107000"/>
              </a:lnSpc>
              <a:spcBef>
                <a:spcPts val="0"/>
              </a:spcBef>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Which advocates (if any) are approaching the client(s) utilizing a traditional approach?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makes the approach more traditional?</a:t>
            </a: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is the potential impact of this traditional approach for the client(s)? That is, how will interacting with the client(s) in this continued manner most likely impact their experience and make them feel?</a:t>
            </a: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51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Exercise CONTINUED</a:t>
            </a:r>
            <a:endParaRPr lang="en-US" sz="4800" dirty="0"/>
          </a:p>
        </p:txBody>
      </p:sp>
      <p:sp>
        <p:nvSpPr>
          <p:cNvPr id="3" name="Rectangle 2"/>
          <p:cNvSpPr/>
          <p:nvPr/>
        </p:nvSpPr>
        <p:spPr>
          <a:xfrm>
            <a:off x="0" y="2685749"/>
            <a:ext cx="12192000" cy="3474284"/>
          </a:xfrm>
          <a:prstGeom prst="rect">
            <a:avLst/>
          </a:prstGeom>
        </p:spPr>
        <p:txBody>
          <a:bodyPr wrap="square">
            <a:spAutoFit/>
          </a:bodyPr>
          <a:lstStyle/>
          <a:p>
            <a:pPr marR="0" lvl="0" algn="just">
              <a:lnSpc>
                <a:spcPct val="107000"/>
              </a:lnSpc>
              <a:spcBef>
                <a:spcPts val="0"/>
              </a:spcBef>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W</a:t>
            </a:r>
            <a:r>
              <a:rPr lang="en-US" sz="3200" b="1" i="1" dirty="0" smtClean="0">
                <a:latin typeface="Times New Roman" panose="02020603050405020304" pitchFamily="18" charset="0"/>
                <a:ea typeface="Calibri" panose="020F0502020204030204" pitchFamily="34" charset="0"/>
                <a:cs typeface="Times New Roman" panose="02020603050405020304" pitchFamily="18" charset="0"/>
              </a:rPr>
              <a:t>hat </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are some explanations for the client(s) reactions?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effect did the client(s) traumatic journey have on them?</a:t>
            </a: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rules of the service delivery organization may impede the client(s) need(s) at this time?</a:t>
            </a: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would be the best approach in speaking with the client about behaviors? </a:t>
            </a: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619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Exercise CONTINUED</a:t>
            </a:r>
            <a:endParaRPr lang="en-US" sz="4800" dirty="0"/>
          </a:p>
        </p:txBody>
      </p:sp>
      <p:sp>
        <p:nvSpPr>
          <p:cNvPr id="3" name="Rectangle 2"/>
          <p:cNvSpPr/>
          <p:nvPr/>
        </p:nvSpPr>
        <p:spPr>
          <a:xfrm>
            <a:off x="0" y="2685749"/>
            <a:ext cx="12192000" cy="2957541"/>
          </a:xfrm>
          <a:prstGeom prst="rect">
            <a:avLst/>
          </a:prstGeom>
        </p:spPr>
        <p:txBody>
          <a:bodyPr wrap="square">
            <a:spAutoFit/>
          </a:bodyPr>
          <a:lstStyle/>
          <a:p>
            <a:pPr lvl="0" algn="just">
              <a:lnSpc>
                <a:spcPct val="107000"/>
              </a:lnSpc>
            </a:pPr>
            <a:r>
              <a:rPr lang="en-US" sz="3200" b="1" i="1" dirty="0">
                <a:latin typeface="Times New Roman" panose="02020603050405020304" pitchFamily="18" charset="0"/>
                <a:cs typeface="Times New Roman" panose="02020603050405020304" pitchFamily="18" charset="0"/>
              </a:rPr>
              <a:t>How can advocates be mindful of a new client’s perspective</a:t>
            </a:r>
            <a:r>
              <a:rPr lang="en-US" sz="3200" b="1" i="1" dirty="0" smtClean="0">
                <a:latin typeface="Times New Roman" panose="02020603050405020304" pitchFamily="18" charset="0"/>
                <a:cs typeface="Times New Roman" panose="02020603050405020304" pitchFamily="18" charset="0"/>
              </a:rPr>
              <a:t>?</a:t>
            </a:r>
          </a:p>
          <a:p>
            <a:pPr lvl="0" algn="just">
              <a:lnSpc>
                <a:spcPct val="107000"/>
              </a:lnSpc>
            </a:pPr>
            <a:endParaRPr lang="en-US" sz="3200" b="1" i="1" dirty="0">
              <a:latin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What are some of the client’s potential triggers from the past traumas?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What are ways you as an advocate can be a trauma champion? </a:t>
            </a:r>
          </a:p>
          <a:p>
            <a:pPr lvl="0" algn="just">
              <a:lnSpc>
                <a:spcPct val="107000"/>
              </a:lnSpc>
            </a:pPr>
            <a:r>
              <a:rPr lang="en-US" sz="3200" b="1" i="1"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169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9000" cmpd="sng">
                  <a:solidFill>
                    <a:srgbClr val="9A92CD">
                      <a:shade val="50000"/>
                      <a:satMod val="120000"/>
                    </a:srgbClr>
                  </a:solidFill>
                  <a:prstDash val="solid"/>
                </a:ln>
                <a:gradFill>
                  <a:gsLst>
                    <a:gs pos="0">
                      <a:srgbClr val="9A92CD">
                        <a:shade val="20000"/>
                        <a:satMod val="245000"/>
                      </a:srgbClr>
                    </a:gs>
                    <a:gs pos="43000">
                      <a:srgbClr val="9A92CD">
                        <a:satMod val="255000"/>
                      </a:srgbClr>
                    </a:gs>
                    <a:gs pos="48000">
                      <a:srgbClr val="9A92CD">
                        <a:shade val="85000"/>
                        <a:satMod val="255000"/>
                      </a:srgbClr>
                    </a:gs>
                    <a:gs pos="100000">
                      <a:srgbClr val="9A92CD">
                        <a:shade val="20000"/>
                        <a:satMod val="245000"/>
                      </a:srgbClr>
                    </a:gs>
                  </a:gsLst>
                  <a:lin ang="5400000"/>
                </a:gradFill>
                <a:effectLst>
                  <a:reflection blurRad="12700" stA="28000" endPos="45000" dist="1000" dir="5400000" sy="-100000" algn="bl" rotWithShape="0"/>
                </a:effectLst>
                <a:latin typeface="Helvetica"/>
                <a:ea typeface="ＭＳ Ｐゴシック" charset="0"/>
              </a:rPr>
              <a:t>Wrap up</a:t>
            </a:r>
            <a:endParaRPr lang="en-US" sz="4800" dirty="0"/>
          </a:p>
        </p:txBody>
      </p:sp>
      <p:sp>
        <p:nvSpPr>
          <p:cNvPr id="3" name="Rectangle 2"/>
          <p:cNvSpPr/>
          <p:nvPr/>
        </p:nvSpPr>
        <p:spPr>
          <a:xfrm>
            <a:off x="0" y="2685749"/>
            <a:ext cx="12192000" cy="2957541"/>
          </a:xfrm>
          <a:prstGeom prst="rect">
            <a:avLst/>
          </a:prstGeom>
        </p:spPr>
        <p:txBody>
          <a:bodyPr wrap="square">
            <a:spAutoFit/>
          </a:bodyPr>
          <a:lstStyle/>
          <a:p>
            <a:pPr lvl="0" algn="ctr">
              <a:lnSpc>
                <a:spcPct val="107000"/>
              </a:lnSpc>
            </a:pPr>
            <a:r>
              <a:rPr lang="en-US" sz="3200" b="1" i="1" dirty="0" smtClean="0">
                <a:latin typeface="Times New Roman" panose="02020603050405020304" pitchFamily="18" charset="0"/>
                <a:cs typeface="Times New Roman" panose="02020603050405020304" pitchFamily="18" charset="0"/>
              </a:rPr>
              <a:t>Thank you for your time and attention to this most important work</a:t>
            </a:r>
          </a:p>
          <a:p>
            <a:pPr lvl="0" algn="just">
              <a:lnSpc>
                <a:spcPct val="107000"/>
              </a:lnSpc>
            </a:pPr>
            <a:endParaRPr lang="en-US" sz="3200" b="1" i="1" dirty="0" smtClean="0">
              <a:latin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3200" dirty="0" smtClean="0">
                <a:latin typeface="Times New Roman" panose="02020603050405020304" pitchFamily="18" charset="0"/>
                <a:ea typeface="Calibri" panose="020F0502020204030204" pitchFamily="34" charset="0"/>
              </a:rPr>
              <a:t>For </a:t>
            </a:r>
            <a:r>
              <a:rPr lang="en-US" sz="3200" dirty="0">
                <a:latin typeface="Times New Roman" panose="02020603050405020304" pitchFamily="18" charset="0"/>
                <a:ea typeface="Calibri" panose="020F0502020204030204" pitchFamily="34" charset="0"/>
              </a:rPr>
              <a:t>more information about the services that Healing </a:t>
            </a:r>
            <a:r>
              <a:rPr lang="en-US" sz="3200" dirty="0" err="1">
                <a:latin typeface="Times New Roman" panose="02020603050405020304" pitchFamily="18" charset="0"/>
                <a:ea typeface="Calibri" panose="020F0502020204030204" pitchFamily="34" charset="0"/>
              </a:rPr>
              <a:t>Neen</a:t>
            </a:r>
            <a:r>
              <a:rPr lang="en-US" sz="3200" dirty="0">
                <a:latin typeface="Times New Roman" panose="02020603050405020304" pitchFamily="18" charset="0"/>
                <a:ea typeface="Calibri" panose="020F0502020204030204" pitchFamily="34" charset="0"/>
              </a:rPr>
              <a:t>™ offers, please contact us at Post Office Box 175, Arnold, MD 21012 or email us at </a:t>
            </a:r>
            <a:r>
              <a:rPr lang="en-US" sz="3200" u="sng" dirty="0">
                <a:solidFill>
                  <a:srgbClr val="0563C1"/>
                </a:solidFill>
                <a:latin typeface="Times New Roman" panose="02020603050405020304" pitchFamily="18" charset="0"/>
                <a:ea typeface="Calibri" panose="020F0502020204030204" pitchFamily="34" charset="0"/>
                <a:hlinkClick r:id="rId2"/>
              </a:rPr>
              <a:t>ca4toni@aol.com</a:t>
            </a:r>
            <a:r>
              <a:rPr lang="en-US" sz="3200" dirty="0">
                <a:latin typeface="Times New Roman" panose="02020603050405020304" pitchFamily="18" charset="0"/>
                <a:ea typeface="Calibri" panose="020F0502020204030204" pitchFamily="34" charset="0"/>
              </a:rPr>
              <a:t>.</a:t>
            </a:r>
            <a:r>
              <a:rPr lang="en-US" sz="3200" b="1" i="1"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56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65701"/>
          </a:xfrm>
        </p:spPr>
        <p:txBody>
          <a:bodyPr/>
          <a:lstStyle/>
          <a:p>
            <a:r>
              <a:rPr lang="en-US" dirty="0" smtClean="0"/>
              <a:t>TRAUMA-INFORMED PRACTICE</a:t>
            </a:r>
            <a:endParaRPr lang="en-US" dirty="0"/>
          </a:p>
        </p:txBody>
      </p:sp>
      <p:sp>
        <p:nvSpPr>
          <p:cNvPr id="3" name="Rectangle 2"/>
          <p:cNvSpPr/>
          <p:nvPr/>
        </p:nvSpPr>
        <p:spPr>
          <a:xfrm>
            <a:off x="0" y="2083525"/>
            <a:ext cx="12192000" cy="4044184"/>
          </a:xfrm>
          <a:prstGeom prst="rect">
            <a:avLst/>
          </a:prstGeom>
        </p:spPr>
        <p:txBody>
          <a:bodyPr wrap="square">
            <a:spAutoFit/>
          </a:bodyPr>
          <a:lstStyle/>
          <a:p>
            <a:pPr algn="ctr">
              <a:lnSpc>
                <a:spcPct val="107000"/>
              </a:lnSpc>
            </a:pPr>
            <a:r>
              <a:rPr lang="en-US" sz="4000" b="1" i="1" dirty="0">
                <a:latin typeface="Times New Roman" panose="02020603050405020304" pitchFamily="18" charset="0"/>
                <a:ea typeface="Calibri" panose="020F0502020204030204" pitchFamily="34" charset="0"/>
                <a:cs typeface="Times New Roman" panose="02020603050405020304" pitchFamily="18" charset="0"/>
              </a:rPr>
              <a:t>What is Trauma Informed Practice? </a:t>
            </a:r>
            <a:endParaRPr lang="en-US" sz="4000" b="1" i="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4000" dirty="0">
                <a:latin typeface="Times New Roman" panose="02020603050405020304" pitchFamily="18" charset="0"/>
                <a:ea typeface="Calibri" panose="020F0502020204030204" pitchFamily="34" charset="0"/>
                <a:cs typeface="Times New Roman" panose="02020603050405020304" pitchFamily="18" charset="0"/>
              </a:rPr>
              <a:t>We need to presume that the population we serve have a history of </a:t>
            </a:r>
            <a:r>
              <a:rPr lang="en-US" sz="4000" b="1" dirty="0">
                <a:latin typeface="Times New Roman" panose="02020603050405020304" pitchFamily="18" charset="0"/>
                <a:ea typeface="Calibri" panose="020F0502020204030204" pitchFamily="34" charset="0"/>
                <a:cs typeface="Times New Roman" panose="02020603050405020304" pitchFamily="18" charset="0"/>
              </a:rPr>
              <a:t>traumatic stress </a:t>
            </a:r>
            <a:r>
              <a:rPr lang="en-US" sz="4000" dirty="0">
                <a:latin typeface="Times New Roman" panose="02020603050405020304" pitchFamily="18" charset="0"/>
                <a:ea typeface="Calibri" panose="020F0502020204030204" pitchFamily="34" charset="0"/>
                <a:cs typeface="Times New Roman" panose="02020603050405020304" pitchFamily="18" charset="0"/>
              </a:rPr>
              <a:t>and exercise “</a:t>
            </a:r>
            <a:r>
              <a:rPr lang="en-US" sz="4000" b="1" dirty="0">
                <a:latin typeface="Times New Roman" panose="02020603050405020304" pitchFamily="18" charset="0"/>
                <a:ea typeface="Calibri" panose="020F0502020204030204" pitchFamily="34" charset="0"/>
                <a:cs typeface="Times New Roman" panose="02020603050405020304" pitchFamily="18" charset="0"/>
              </a:rPr>
              <a:t>universal precautions</a:t>
            </a:r>
            <a:r>
              <a:rPr lang="en-US" sz="4000" dirty="0">
                <a:latin typeface="Times New Roman" panose="02020603050405020304" pitchFamily="18" charset="0"/>
                <a:ea typeface="Calibri" panose="020F0502020204030204" pitchFamily="34" charset="0"/>
                <a:cs typeface="Times New Roman" panose="02020603050405020304" pitchFamily="18" charset="0"/>
              </a:rPr>
              <a:t>” by creating systems of care that are trauma-informed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Hodas</a:t>
            </a:r>
            <a:r>
              <a:rPr lang="en-US" sz="4000" dirty="0">
                <a:latin typeface="Times New Roman" panose="02020603050405020304" pitchFamily="18" charset="0"/>
                <a:ea typeface="Calibri" panose="020F0502020204030204" pitchFamily="34" charset="0"/>
                <a:cs typeface="Times New Roman" panose="02020603050405020304" pitchFamily="18" charset="0"/>
              </a:rPr>
              <a:t>, 2005).</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94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TRAUMA-INFORMED PRACTICE</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pPr algn="ctr"/>
            <a:r>
              <a:rPr lang="en-US" dirty="0" smtClean="0"/>
              <a:t>NON TRAUMA-INFORMED</a:t>
            </a:r>
            <a:endParaRPr lang="en-US" dirty="0"/>
          </a:p>
        </p:txBody>
      </p:sp>
      <p:sp>
        <p:nvSpPr>
          <p:cNvPr id="4" name="Content Placeholder 3"/>
          <p:cNvSpPr>
            <a:spLocks noGrp="1"/>
          </p:cNvSpPr>
          <p:nvPr>
            <p:ph sz="quarter" idx="13"/>
          </p:nvPr>
        </p:nvSpPr>
        <p:spPr>
          <a:xfrm>
            <a:off x="913774" y="3051012"/>
            <a:ext cx="5106027" cy="3806988"/>
          </a:xfrm>
        </p:spPr>
        <p:txBody>
          <a:bodyPr/>
          <a:lstStyle/>
          <a:p>
            <a:pPr marL="0" lvl="0" indent="0">
              <a:buNone/>
            </a:pPr>
            <a:r>
              <a:rPr lang="en-US" dirty="0">
                <a:latin typeface="Times New Roman" panose="02020603050405020304" pitchFamily="18" charset="0"/>
                <a:cs typeface="Times New Roman" panose="02020603050405020304" pitchFamily="18" charset="0"/>
              </a:rPr>
              <a:t>Lack of education on trauma prevalence and “universal” precautions</a:t>
            </a:r>
          </a:p>
          <a:p>
            <a:pPr lvl="0">
              <a:buBlip>
                <a:blip r:embed="rId2"/>
              </a:buBlip>
            </a:pPr>
            <a:r>
              <a:rPr lang="en-US" dirty="0">
                <a:latin typeface="Times New Roman" panose="02020603050405020304" pitchFamily="18" charset="0"/>
                <a:cs typeface="Times New Roman" panose="02020603050405020304" pitchFamily="18" charset="0"/>
              </a:rPr>
              <a:t>Over-diagnosis of schizophrenia and bipolar and singular addictions</a:t>
            </a:r>
          </a:p>
          <a:p>
            <a:pPr lvl="0">
              <a:buBlip>
                <a:blip r:embed="rId2"/>
              </a:buBlip>
            </a:pPr>
            <a:r>
              <a:rPr lang="en-US" dirty="0">
                <a:latin typeface="Times New Roman" panose="02020603050405020304" pitchFamily="18" charset="0"/>
                <a:cs typeface="Times New Roman" panose="02020603050405020304" pitchFamily="18" charset="0"/>
              </a:rPr>
              <a:t>Cursory or no trauma assessment</a:t>
            </a:r>
          </a:p>
          <a:p>
            <a:pPr marL="0" indent="0">
              <a:buNone/>
            </a:pPr>
            <a:endParaRPr lang="en-US" dirty="0"/>
          </a:p>
        </p:txBody>
      </p:sp>
      <p:sp>
        <p:nvSpPr>
          <p:cNvPr id="5" name="Text Placeholder 4"/>
          <p:cNvSpPr>
            <a:spLocks noGrp="1"/>
          </p:cNvSpPr>
          <p:nvPr>
            <p:ph type="body" sz="quarter" idx="3"/>
          </p:nvPr>
        </p:nvSpPr>
        <p:spPr/>
        <p:txBody>
          <a:bodyPr/>
          <a:lstStyle/>
          <a:p>
            <a:pPr algn="ctr"/>
            <a:r>
              <a:rPr lang="en-US" dirty="0" smtClean="0"/>
              <a:t>TRAUMA INFORMED</a:t>
            </a:r>
            <a:endParaRPr lang="en-US" dirty="0"/>
          </a:p>
        </p:txBody>
      </p:sp>
      <p:sp>
        <p:nvSpPr>
          <p:cNvPr id="6" name="Content Placeholder 5"/>
          <p:cNvSpPr>
            <a:spLocks noGrp="1"/>
          </p:cNvSpPr>
          <p:nvPr>
            <p:ph sz="quarter" idx="14"/>
          </p:nvPr>
        </p:nvSpPr>
        <p:spPr>
          <a:xfrm>
            <a:off x="6172200" y="3051012"/>
            <a:ext cx="5105401" cy="3806988"/>
          </a:xfrm>
        </p:spPr>
        <p:txBody>
          <a:bodyPr/>
          <a:lstStyle/>
          <a:p>
            <a:pPr lvl="0">
              <a:buBlip>
                <a:blip r:embed="rId2"/>
              </a:buBlip>
            </a:pPr>
            <a:r>
              <a:rPr lang="en-US" dirty="0">
                <a:latin typeface="Times New Roman" panose="02020603050405020304" pitchFamily="18" charset="0"/>
                <a:cs typeface="Times New Roman" panose="02020603050405020304" pitchFamily="18" charset="0"/>
              </a:rPr>
              <a:t>Recognition of high prevalence of trauma </a:t>
            </a:r>
          </a:p>
          <a:p>
            <a:pPr lvl="0"/>
            <a:endParaRPr lang="en-US" dirty="0">
              <a:latin typeface="Times New Roman" panose="02020603050405020304" pitchFamily="18" charset="0"/>
              <a:cs typeface="Times New Roman" panose="02020603050405020304" pitchFamily="18" charset="0"/>
            </a:endParaRPr>
          </a:p>
          <a:p>
            <a:pPr lvl="0">
              <a:buBlip>
                <a:blip r:embed="rId2"/>
              </a:buBlip>
            </a:pPr>
            <a:r>
              <a:rPr lang="en-US" dirty="0">
                <a:latin typeface="Times New Roman" panose="02020603050405020304" pitchFamily="18" charset="0"/>
                <a:cs typeface="Times New Roman" panose="02020603050405020304" pitchFamily="18" charset="0"/>
              </a:rPr>
              <a:t>Recognition of primary and co-occurring trauma diagnoses</a:t>
            </a:r>
          </a:p>
          <a:p>
            <a:pPr lvl="0">
              <a:buBlip>
                <a:blip r:embed="rId2"/>
              </a:buBlip>
            </a:pPr>
            <a:r>
              <a:rPr lang="en-US" dirty="0">
                <a:latin typeface="Times New Roman" panose="02020603050405020304" pitchFamily="18" charset="0"/>
                <a:cs typeface="Times New Roman" panose="02020603050405020304" pitchFamily="18" charset="0"/>
              </a:rPr>
              <a:t>Assess for traumatic histories &amp; symptoms</a:t>
            </a:r>
          </a:p>
          <a:p>
            <a:pPr marL="0" indent="0">
              <a:buNone/>
            </a:pPr>
            <a:endParaRPr lang="en-US" dirty="0"/>
          </a:p>
        </p:txBody>
      </p:sp>
    </p:spTree>
    <p:extLst>
      <p:ext uri="{BB962C8B-B14F-4D97-AF65-F5344CB8AC3E}">
        <p14:creationId xmlns:p14="http://schemas.microsoft.com/office/powerpoint/2010/main" val="260453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TRAUMA-INFORMED PRACTICE continued</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pPr algn="ctr"/>
            <a:r>
              <a:rPr lang="en-US" b="1" dirty="0" smtClean="0">
                <a:latin typeface="Times New Roman" panose="02020603050405020304" pitchFamily="18" charset="0"/>
                <a:cs typeface="Times New Roman" panose="02020603050405020304" pitchFamily="18" charset="0"/>
              </a:rPr>
              <a:t>NON TRAUMA-INFORMED</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913774" y="3051012"/>
            <a:ext cx="5106027" cy="3806988"/>
          </a:xfrm>
        </p:spPr>
        <p:txBody>
          <a:bodyPr>
            <a:normAutofit/>
          </a:bodyPr>
          <a:lstStyle/>
          <a:p>
            <a:pPr lvl="0"/>
            <a:r>
              <a:rPr lang="en-US" b="1" dirty="0">
                <a:latin typeface="Times New Roman" panose="02020603050405020304" pitchFamily="18" charset="0"/>
                <a:cs typeface="Times New Roman" panose="02020603050405020304" pitchFamily="18" charset="0"/>
              </a:rPr>
              <a:t>Cursory or no trauma assessment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“Tradition of Toughness” valued as best care approach</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Keys, security uniforms, staff demeanor, tone of voice</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pPr algn="ctr"/>
            <a:r>
              <a:rPr lang="en-US" b="1" dirty="0" smtClean="0">
                <a:latin typeface="Times New Roman" panose="02020603050405020304" pitchFamily="18" charset="0"/>
                <a:cs typeface="Times New Roman" panose="02020603050405020304" pitchFamily="18" charset="0"/>
              </a:rPr>
              <a:t>TRAUMA INFORMED</a:t>
            </a:r>
            <a:endParaRPr lang="en-US"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4"/>
          </p:nvPr>
        </p:nvSpPr>
        <p:spPr>
          <a:xfrm>
            <a:off x="6172200" y="3051012"/>
            <a:ext cx="5105401" cy="3806988"/>
          </a:xfrm>
        </p:spPr>
        <p:txBody>
          <a:bodyPr>
            <a:normAutofit lnSpcReduction="10000"/>
          </a:bodyPr>
          <a:lstStyle/>
          <a:p>
            <a:pPr lvl="0"/>
            <a:r>
              <a:rPr lang="en-US" b="1" dirty="0">
                <a:latin typeface="Times New Roman" panose="02020603050405020304" pitchFamily="18" charset="0"/>
                <a:cs typeface="Times New Roman" panose="02020603050405020304" pitchFamily="18" charset="0"/>
              </a:rPr>
              <a:t>Assess for traumatic histories &amp; symptoms</a:t>
            </a:r>
          </a:p>
          <a:p>
            <a:pPr marL="0" indent="0">
              <a:buNone/>
            </a:pPr>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Recognition of culture and practices that are </a:t>
            </a:r>
            <a:r>
              <a:rPr lang="en-US" b="1" dirty="0" smtClean="0">
                <a:latin typeface="Times New Roman" panose="02020603050405020304" pitchFamily="18" charset="0"/>
                <a:cs typeface="Times New Roman" panose="02020603050405020304" pitchFamily="18" charset="0"/>
              </a:rPr>
              <a:t>re-traumatizing</a:t>
            </a:r>
          </a:p>
          <a:p>
            <a:pPr marL="0" lvl="0" indent="0">
              <a:buNone/>
            </a:pPr>
            <a:r>
              <a:rPr lang="en-US" b="1" dirty="0">
                <a:latin typeface="Times New Roman" panose="02020603050405020304" pitchFamily="18" charset="0"/>
                <a:cs typeface="Times New Roman" panose="02020603050405020304" pitchFamily="18" charset="0"/>
              </a:rPr>
              <a:t> </a:t>
            </a:r>
          </a:p>
          <a:p>
            <a:pPr lvl="0"/>
            <a:r>
              <a:rPr lang="en-US" b="1" dirty="0">
                <a:latin typeface="Times New Roman" panose="02020603050405020304" pitchFamily="18" charset="0"/>
                <a:cs typeface="Times New Roman" panose="02020603050405020304" pitchFamily="18" charset="0"/>
              </a:rPr>
              <a:t>Power/control minimized – constant attention to culture</a:t>
            </a:r>
          </a:p>
          <a:p>
            <a:pPr marL="0" indent="0">
              <a:buNone/>
            </a:pPr>
            <a:endParaRPr lang="en-US" dirty="0"/>
          </a:p>
        </p:txBody>
      </p:sp>
    </p:spTree>
    <p:extLst>
      <p:ext uri="{BB962C8B-B14F-4D97-AF65-F5344CB8AC3E}">
        <p14:creationId xmlns:p14="http://schemas.microsoft.com/office/powerpoint/2010/main" val="1986376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Trauma-informed practice continued</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pPr algn="ctr"/>
            <a:r>
              <a:rPr lang="en-US" dirty="0" smtClean="0"/>
              <a:t>Non trauma-informed</a:t>
            </a:r>
            <a:endParaRPr lang="en-US" dirty="0"/>
          </a:p>
        </p:txBody>
      </p:sp>
      <p:sp>
        <p:nvSpPr>
          <p:cNvPr id="4" name="Content Placeholder 3"/>
          <p:cNvSpPr>
            <a:spLocks noGrp="1"/>
          </p:cNvSpPr>
          <p:nvPr>
            <p:ph sz="quarter" idx="13"/>
          </p:nvPr>
        </p:nvSpPr>
        <p:spPr>
          <a:xfrm>
            <a:off x="913774" y="3051012"/>
            <a:ext cx="5106027" cy="3806988"/>
          </a:xfrm>
        </p:spPr>
        <p:txBody>
          <a:bodyPr>
            <a:normAutofit fontScale="92500" lnSpcReduction="10000"/>
          </a:bodyPr>
          <a:lstStyle/>
          <a:p>
            <a:pPr lvl="0"/>
            <a:r>
              <a:rPr lang="en-US" b="1" dirty="0">
                <a:latin typeface="Times New Roman" panose="02020603050405020304" pitchFamily="18" charset="0"/>
                <a:cs typeface="Times New Roman" panose="02020603050405020304" pitchFamily="18" charset="0"/>
              </a:rPr>
              <a:t>Rule enforcers – </a:t>
            </a:r>
            <a:r>
              <a:rPr lang="en-US" b="1" dirty="0" smtClean="0">
                <a:latin typeface="Times New Roman" panose="02020603050405020304" pitchFamily="18" charset="0"/>
                <a:cs typeface="Times New Roman" panose="02020603050405020304" pitchFamily="18" charset="0"/>
              </a:rPr>
              <a:t>compliance</a:t>
            </a: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“Patient-blaming” as fallback position without </a:t>
            </a:r>
            <a:r>
              <a:rPr lang="en-US" b="1" dirty="0" smtClean="0">
                <a:latin typeface="Times New Roman" panose="02020603050405020304" pitchFamily="18" charset="0"/>
                <a:cs typeface="Times New Roman" panose="02020603050405020304" pitchFamily="18" charset="0"/>
              </a:rPr>
              <a:t>training</a:t>
            </a: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Behavior seen as intentionally </a:t>
            </a:r>
            <a:r>
              <a:rPr lang="en-US" b="1" dirty="0" smtClean="0">
                <a:latin typeface="Times New Roman" panose="02020603050405020304" pitchFamily="18" charset="0"/>
                <a:cs typeface="Times New Roman" panose="02020603050405020304" pitchFamily="18" charset="0"/>
              </a:rPr>
              <a:t>provocative</a:t>
            </a:r>
          </a:p>
          <a:p>
            <a:pPr lvl="0"/>
            <a:r>
              <a:rPr lang="en-US" b="1" dirty="0">
                <a:latin typeface="Times New Roman" panose="02020603050405020304" pitchFamily="18" charset="0"/>
                <a:cs typeface="Times New Roman" panose="02020603050405020304" pitchFamily="18" charset="0"/>
              </a:rPr>
              <a:t>Labeling language: manipulative, needy, “attention-seeking</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Closed system – advocates discouraged</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Text Placeholder 4"/>
          <p:cNvSpPr>
            <a:spLocks noGrp="1"/>
          </p:cNvSpPr>
          <p:nvPr>
            <p:ph type="body" sz="quarter" idx="3"/>
          </p:nvPr>
        </p:nvSpPr>
        <p:spPr/>
        <p:txBody>
          <a:bodyPr/>
          <a:lstStyle/>
          <a:p>
            <a:pPr algn="ctr"/>
            <a:r>
              <a:rPr lang="en-US" dirty="0" smtClean="0"/>
              <a:t>Trauma-informed</a:t>
            </a:r>
            <a:endParaRPr lang="en-US" dirty="0"/>
          </a:p>
        </p:txBody>
      </p:sp>
      <p:sp>
        <p:nvSpPr>
          <p:cNvPr id="6" name="Content Placeholder 5"/>
          <p:cNvSpPr>
            <a:spLocks noGrp="1"/>
          </p:cNvSpPr>
          <p:nvPr>
            <p:ph sz="quarter" idx="14"/>
          </p:nvPr>
        </p:nvSpPr>
        <p:spPr>
          <a:xfrm>
            <a:off x="6172200" y="3023303"/>
            <a:ext cx="5105401" cy="3834697"/>
          </a:xfrm>
        </p:spPr>
        <p:txBody>
          <a:bodyPr>
            <a:normAutofit fontScale="92500" lnSpcReduction="20000"/>
          </a:bodyPr>
          <a:lstStyle/>
          <a:p>
            <a:pPr lvl="0"/>
            <a:r>
              <a:rPr lang="en-US" b="1" dirty="0">
                <a:latin typeface="Times New Roman" panose="02020603050405020304" pitchFamily="18" charset="0"/>
                <a:cs typeface="Times New Roman" panose="02020603050405020304" pitchFamily="18" charset="0"/>
              </a:rPr>
              <a:t>Caregivers/supporters – collaboration</a:t>
            </a:r>
          </a:p>
          <a:p>
            <a:pPr lvl="0"/>
            <a:r>
              <a:rPr lang="en-US" b="1" dirty="0">
                <a:latin typeface="Times New Roman" panose="02020603050405020304" pitchFamily="18" charset="0"/>
                <a:cs typeface="Times New Roman" panose="02020603050405020304" pitchFamily="18" charset="0"/>
              </a:rPr>
              <a:t>Address training needs of staff to improve knowledge &amp; sensitivity</a:t>
            </a:r>
          </a:p>
          <a:p>
            <a:pPr lvl="0"/>
            <a:r>
              <a:rPr lang="en-US" b="1" dirty="0">
                <a:latin typeface="Times New Roman" panose="02020603050405020304" pitchFamily="18" charset="0"/>
                <a:cs typeface="Times New Roman" panose="02020603050405020304" pitchFamily="18" charset="0"/>
              </a:rPr>
              <a:t>Staff understand function of behavior (rage, repetition-compulsion, self-injury)</a:t>
            </a:r>
          </a:p>
          <a:p>
            <a:pPr lvl="0"/>
            <a:r>
              <a:rPr lang="en-US" b="1" dirty="0">
                <a:latin typeface="Times New Roman" panose="02020603050405020304" pitchFamily="18" charset="0"/>
                <a:cs typeface="Times New Roman" panose="02020603050405020304" pitchFamily="18" charset="0"/>
              </a:rPr>
              <a:t>Objective, neutral </a:t>
            </a:r>
            <a:r>
              <a:rPr lang="en-US" b="1" dirty="0" smtClean="0">
                <a:latin typeface="Times New Roman" panose="02020603050405020304" pitchFamily="18" charset="0"/>
                <a:cs typeface="Times New Roman" panose="02020603050405020304" pitchFamily="18" charset="0"/>
              </a:rPr>
              <a:t>language</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Transparent systems open to outside parties</a:t>
            </a:r>
          </a:p>
        </p:txBody>
      </p:sp>
    </p:spTree>
    <p:extLst>
      <p:ext uri="{BB962C8B-B14F-4D97-AF65-F5344CB8AC3E}">
        <p14:creationId xmlns:p14="http://schemas.microsoft.com/office/powerpoint/2010/main" val="84361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PRIMARY COMPONENTS OF TRAUMA-INFORMED PRACTICE</a:t>
            </a:r>
            <a:endParaRPr lang="en-US" b="1" dirty="0">
              <a:effectLst>
                <a:outerShdw blurRad="38100" dist="38100" dir="2700000" algn="tl">
                  <a:srgbClr val="000000">
                    <a:alpha val="43137"/>
                  </a:srgbClr>
                </a:outerShdw>
              </a:effectLst>
            </a:endParaRPr>
          </a:p>
        </p:txBody>
      </p:sp>
      <p:sp>
        <p:nvSpPr>
          <p:cNvPr id="3" name="Rectangle 2"/>
          <p:cNvSpPr/>
          <p:nvPr/>
        </p:nvSpPr>
        <p:spPr>
          <a:xfrm>
            <a:off x="0" y="1997903"/>
            <a:ext cx="12192000" cy="4374916"/>
          </a:xfrm>
          <a:prstGeom prst="rect">
            <a:avLst/>
          </a:prstGeom>
        </p:spPr>
        <p:txBody>
          <a:bodyPr wrap="square">
            <a:spAutoFit/>
          </a:bodyPr>
          <a:lstStyle/>
          <a:p>
            <a:pPr algn="just">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The following six core components of trauma-informed practice have been synthesized from the current research literature on trauma:</a:t>
            </a:r>
          </a:p>
          <a:p>
            <a:pPr>
              <a:lnSpc>
                <a:spcPct val="107000"/>
              </a:lnSpc>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acknowledgment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safety</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trustworthiness</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4)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choice and control</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5)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relational and collaborative approaches</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6) </a:t>
            </a:r>
            <a:r>
              <a:rPr lang="en-US" sz="3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strengths-based empowerment modalities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03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TC104033925[[fn=Droplet]]</Template>
  <TotalTime>1228</TotalTime>
  <Words>1697</Words>
  <Application>Microsoft Office PowerPoint</Application>
  <PresentationFormat>Custom</PresentationFormat>
  <Paragraphs>333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Droplet</vt:lpstr>
      <vt:lpstr>PowerPoint Presentation</vt:lpstr>
      <vt:lpstr>Program AGENDA</vt:lpstr>
      <vt:lpstr>PROGRAM OBJECTIVES</vt:lpstr>
      <vt:lpstr>PowerPoint Presentation</vt:lpstr>
      <vt:lpstr>TRAUMA-INFORMED PRACTICE</vt:lpstr>
      <vt:lpstr>TRAUMA-INFORMED PRACTICE</vt:lpstr>
      <vt:lpstr>TRAUMA-INFORMED PRACTICE continued</vt:lpstr>
      <vt:lpstr>Trauma-informed practice continued</vt:lpstr>
      <vt:lpstr>PRIMARY COMPONENTS OF TRAUMA-INFORMED PRACTICE</vt:lpstr>
      <vt:lpstr>COMPONENT OF ACKNOWLEDGEMENT</vt:lpstr>
      <vt:lpstr>Component of safety</vt:lpstr>
      <vt:lpstr>Component of trustworthiness</vt:lpstr>
      <vt:lpstr>Component of trust &amp; control</vt:lpstr>
      <vt:lpstr>Component of relational collaboration</vt:lpstr>
      <vt:lpstr>Strength-based empowerment modalities component</vt:lpstr>
      <vt:lpstr>A review of trauma-informed practices from the trauma tool kit</vt:lpstr>
      <vt:lpstr>Trauma defined</vt:lpstr>
      <vt:lpstr>Levels of trauma</vt:lpstr>
      <vt:lpstr>Trauma-informed care</vt:lpstr>
      <vt:lpstr>The MANY faces of trauma</vt:lpstr>
      <vt:lpstr>Faces of trauma</vt:lpstr>
      <vt:lpstr>TRAUMA REVEALED – THE NUMBER’S GAME</vt:lpstr>
      <vt:lpstr>The numbers game continued</vt:lpstr>
      <vt:lpstr>Here’s A Trauma-Informed Approach  You Can Use To  Strengthen Relationships &amp; Measure Progress!</vt:lpstr>
      <vt:lpstr>The r.i.c.h. approach</vt:lpstr>
      <vt:lpstr>The r.i.c.h. approach</vt:lpstr>
      <vt:lpstr>R-E-S-P-E-C-T</vt:lpstr>
      <vt:lpstr>RESPECT CONTINUED</vt:lpstr>
      <vt:lpstr>Respect continued</vt:lpstr>
      <vt:lpstr>Watch your language use helpful language</vt:lpstr>
      <vt:lpstr>Watch your language use helpful language</vt:lpstr>
      <vt:lpstr>INFORMATION –  Individualize the information</vt:lpstr>
      <vt:lpstr>INFORMATION –  Individualize the information!</vt:lpstr>
      <vt:lpstr>INFORMATION –  Individualize the information!</vt:lpstr>
      <vt:lpstr>CONNECTION</vt:lpstr>
      <vt:lpstr>CONNECTION</vt:lpstr>
      <vt:lpstr>hope</vt:lpstr>
      <vt:lpstr>Hope continued</vt:lpstr>
      <vt:lpstr>Hope continued</vt:lpstr>
      <vt:lpstr>triggers</vt:lpstr>
      <vt:lpstr>Triggers continued</vt:lpstr>
      <vt:lpstr>Triggers continued</vt:lpstr>
      <vt:lpstr>Applying the r.i.c.h. model</vt:lpstr>
      <vt:lpstr>exercise</vt:lpstr>
      <vt:lpstr>Exercise CONTINUED</vt:lpstr>
      <vt:lpstr>Exercise CONTINUED</vt:lpstr>
      <vt:lpstr>Exercise CONTINUED</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Missiouri McPhee</dc:creator>
  <cp:lastModifiedBy>tcain</cp:lastModifiedBy>
  <cp:revision>43</cp:revision>
  <dcterms:created xsi:type="dcterms:W3CDTF">2014-01-14T02:09:59Z</dcterms:created>
  <dcterms:modified xsi:type="dcterms:W3CDTF">2014-01-23T16:49:35Z</dcterms:modified>
</cp:coreProperties>
</file>