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8"/>
  </p:notesMasterIdLst>
  <p:sldIdLst>
    <p:sldId id="469" r:id="rId2"/>
    <p:sldId id="331" r:id="rId3"/>
    <p:sldId id="330" r:id="rId4"/>
    <p:sldId id="338" r:id="rId5"/>
    <p:sldId id="332" r:id="rId6"/>
    <p:sldId id="333" r:id="rId7"/>
    <p:sldId id="334" r:id="rId8"/>
    <p:sldId id="335" r:id="rId9"/>
    <p:sldId id="336" r:id="rId10"/>
    <p:sldId id="337" r:id="rId11"/>
    <p:sldId id="339" r:id="rId12"/>
    <p:sldId id="340" r:id="rId13"/>
    <p:sldId id="341" r:id="rId14"/>
    <p:sldId id="342" r:id="rId15"/>
    <p:sldId id="343" r:id="rId16"/>
    <p:sldId id="345" r:id="rId17"/>
    <p:sldId id="347" r:id="rId18"/>
    <p:sldId id="348" r:id="rId19"/>
    <p:sldId id="349" r:id="rId20"/>
    <p:sldId id="351" r:id="rId21"/>
    <p:sldId id="350" r:id="rId22"/>
    <p:sldId id="352" r:id="rId23"/>
    <p:sldId id="380" r:id="rId24"/>
    <p:sldId id="381" r:id="rId25"/>
    <p:sldId id="382" r:id="rId26"/>
    <p:sldId id="383" r:id="rId27"/>
    <p:sldId id="353" r:id="rId28"/>
    <p:sldId id="354" r:id="rId29"/>
    <p:sldId id="355" r:id="rId30"/>
    <p:sldId id="356" r:id="rId31"/>
    <p:sldId id="358" r:id="rId32"/>
    <p:sldId id="384" r:id="rId33"/>
    <p:sldId id="385" r:id="rId34"/>
    <p:sldId id="408" r:id="rId35"/>
    <p:sldId id="409" r:id="rId36"/>
    <p:sldId id="452" r:id="rId37"/>
    <p:sldId id="451" r:id="rId38"/>
    <p:sldId id="456" r:id="rId39"/>
    <p:sldId id="457" r:id="rId40"/>
    <p:sldId id="410" r:id="rId41"/>
    <p:sldId id="364" r:id="rId42"/>
    <p:sldId id="365" r:id="rId43"/>
    <p:sldId id="366" r:id="rId44"/>
    <p:sldId id="367" r:id="rId45"/>
    <p:sldId id="386" r:id="rId46"/>
    <p:sldId id="387" r:id="rId47"/>
    <p:sldId id="412" r:id="rId48"/>
    <p:sldId id="390" r:id="rId49"/>
    <p:sldId id="388" r:id="rId50"/>
    <p:sldId id="389" r:id="rId51"/>
    <p:sldId id="391" r:id="rId52"/>
    <p:sldId id="392" r:id="rId53"/>
    <p:sldId id="393" r:id="rId54"/>
    <p:sldId id="395" r:id="rId55"/>
    <p:sldId id="397" r:id="rId56"/>
    <p:sldId id="399" r:id="rId57"/>
    <p:sldId id="411" r:id="rId58"/>
    <p:sldId id="400" r:id="rId59"/>
    <p:sldId id="401" r:id="rId60"/>
    <p:sldId id="402" r:id="rId61"/>
    <p:sldId id="403" r:id="rId62"/>
    <p:sldId id="368" r:id="rId63"/>
    <p:sldId id="369" r:id="rId64"/>
    <p:sldId id="379" r:id="rId65"/>
    <p:sldId id="405" r:id="rId66"/>
    <p:sldId id="370" r:id="rId67"/>
    <p:sldId id="371" r:id="rId68"/>
    <p:sldId id="372" r:id="rId69"/>
    <p:sldId id="373" r:id="rId70"/>
    <p:sldId id="374" r:id="rId71"/>
    <p:sldId id="375" r:id="rId72"/>
    <p:sldId id="376" r:id="rId73"/>
    <p:sldId id="377" r:id="rId74"/>
    <p:sldId id="437" r:id="rId75"/>
    <p:sldId id="461" r:id="rId76"/>
    <p:sldId id="438" r:id="rId77"/>
    <p:sldId id="439" r:id="rId78"/>
    <p:sldId id="462" r:id="rId79"/>
    <p:sldId id="440" r:id="rId80"/>
    <p:sldId id="449" r:id="rId81"/>
    <p:sldId id="433" r:id="rId82"/>
    <p:sldId id="432" r:id="rId83"/>
    <p:sldId id="406" r:id="rId84"/>
    <p:sldId id="407" r:id="rId85"/>
    <p:sldId id="363" r:id="rId86"/>
    <p:sldId id="362" r:id="rId87"/>
    <p:sldId id="361" r:id="rId88"/>
    <p:sldId id="360" r:id="rId89"/>
    <p:sldId id="359" r:id="rId90"/>
    <p:sldId id="413" r:id="rId91"/>
    <p:sldId id="418" r:id="rId92"/>
    <p:sldId id="417" r:id="rId93"/>
    <p:sldId id="415" r:id="rId94"/>
    <p:sldId id="416" r:id="rId95"/>
    <p:sldId id="414" r:id="rId96"/>
    <p:sldId id="460" r:id="rId97"/>
    <p:sldId id="422" r:id="rId98"/>
    <p:sldId id="421" r:id="rId99"/>
    <p:sldId id="423" r:id="rId100"/>
    <p:sldId id="420" r:id="rId101"/>
    <p:sldId id="419" r:id="rId102"/>
    <p:sldId id="424" r:id="rId103"/>
    <p:sldId id="425" r:id="rId104"/>
    <p:sldId id="427" r:id="rId105"/>
    <p:sldId id="429" r:id="rId106"/>
    <p:sldId id="430" r:id="rId107"/>
    <p:sldId id="463" r:id="rId108"/>
    <p:sldId id="428" r:id="rId109"/>
    <p:sldId id="434" r:id="rId110"/>
    <p:sldId id="435" r:id="rId111"/>
    <p:sldId id="445" r:id="rId112"/>
    <p:sldId id="464" r:id="rId113"/>
    <p:sldId id="465" r:id="rId114"/>
    <p:sldId id="444" r:id="rId115"/>
    <p:sldId id="471" r:id="rId116"/>
    <p:sldId id="431" r:id="rId117"/>
    <p:sldId id="447" r:id="rId118"/>
    <p:sldId id="441" r:id="rId119"/>
    <p:sldId id="442" r:id="rId120"/>
    <p:sldId id="470" r:id="rId121"/>
    <p:sldId id="467" r:id="rId122"/>
    <p:sldId id="261" r:id="rId123"/>
    <p:sldId id="262" r:id="rId124"/>
    <p:sldId id="263" r:id="rId125"/>
    <p:sldId id="267" r:id="rId126"/>
    <p:sldId id="268" r:id="rId127"/>
    <p:sldId id="271" r:id="rId128"/>
    <p:sldId id="272" r:id="rId129"/>
    <p:sldId id="273" r:id="rId130"/>
    <p:sldId id="274" r:id="rId131"/>
    <p:sldId id="275" r:id="rId132"/>
    <p:sldId id="276" r:id="rId133"/>
    <p:sldId id="277" r:id="rId134"/>
    <p:sldId id="278" r:id="rId135"/>
    <p:sldId id="279" r:id="rId136"/>
    <p:sldId id="280" r:id="rId137"/>
    <p:sldId id="281" r:id="rId138"/>
    <p:sldId id="282" r:id="rId139"/>
    <p:sldId id="283" r:id="rId140"/>
    <p:sldId id="284" r:id="rId141"/>
    <p:sldId id="285" r:id="rId142"/>
    <p:sldId id="286" r:id="rId143"/>
    <p:sldId id="287" r:id="rId144"/>
    <p:sldId id="288" r:id="rId145"/>
    <p:sldId id="289" r:id="rId146"/>
    <p:sldId id="290" r:id="rId147"/>
    <p:sldId id="291" r:id="rId148"/>
    <p:sldId id="292" r:id="rId149"/>
    <p:sldId id="293" r:id="rId150"/>
    <p:sldId id="294" r:id="rId151"/>
    <p:sldId id="295" r:id="rId152"/>
    <p:sldId id="296" r:id="rId153"/>
    <p:sldId id="297" r:id="rId154"/>
    <p:sldId id="298" r:id="rId155"/>
    <p:sldId id="299" r:id="rId156"/>
    <p:sldId id="300" r:id="rId157"/>
    <p:sldId id="301" r:id="rId158"/>
    <p:sldId id="302" r:id="rId159"/>
    <p:sldId id="303" r:id="rId160"/>
    <p:sldId id="304" r:id="rId161"/>
    <p:sldId id="305" r:id="rId162"/>
    <p:sldId id="306" r:id="rId163"/>
    <p:sldId id="307" r:id="rId164"/>
    <p:sldId id="308" r:id="rId165"/>
    <p:sldId id="309" r:id="rId166"/>
    <p:sldId id="310" r:id="rId167"/>
    <p:sldId id="443" r:id="rId168"/>
    <p:sldId id="446" r:id="rId169"/>
    <p:sldId id="312" r:id="rId170"/>
    <p:sldId id="313" r:id="rId171"/>
    <p:sldId id="314" r:id="rId172"/>
    <p:sldId id="315" r:id="rId173"/>
    <p:sldId id="316" r:id="rId174"/>
    <p:sldId id="317" r:id="rId175"/>
    <p:sldId id="318" r:id="rId176"/>
    <p:sldId id="319" r:id="rId177"/>
    <p:sldId id="320" r:id="rId178"/>
    <p:sldId id="321" r:id="rId179"/>
    <p:sldId id="322" r:id="rId180"/>
    <p:sldId id="323" r:id="rId181"/>
    <p:sldId id="324" r:id="rId182"/>
    <p:sldId id="325" r:id="rId183"/>
    <p:sldId id="326" r:id="rId184"/>
    <p:sldId id="327" r:id="rId185"/>
    <p:sldId id="328" r:id="rId186"/>
    <p:sldId id="329" r:id="rId18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4F87"/>
    <a:srgbClr val="B8C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65" autoAdjust="0"/>
  </p:normalViewPr>
  <p:slideViewPr>
    <p:cSldViewPr>
      <p:cViewPr varScale="1">
        <p:scale>
          <a:sx n="108" d="100"/>
          <a:sy n="108" d="100"/>
        </p:scale>
        <p:origin x="170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F90D287-2C3A-4732-BC64-A39F3A1AECCD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D68407A-FD3E-4CA8-8047-78356E030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8407A-FD3E-4CA8-8047-78356E030702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8407A-FD3E-4CA8-8047-78356E030702}" type="slidenum">
              <a:rPr lang="en-US" smtClean="0"/>
              <a:pPr/>
              <a:t>125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8407A-FD3E-4CA8-8047-78356E030702}" type="slidenum">
              <a:rPr lang="en-US" smtClean="0"/>
              <a:pPr/>
              <a:t>148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96827-1EB9-4C0A-9052-D8746EA869A7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5C4A5-9A65-434E-A6B9-89A15B2885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96827-1EB9-4C0A-9052-D8746EA869A7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5C4A5-9A65-434E-A6B9-89A15B2885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96827-1EB9-4C0A-9052-D8746EA869A7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5C4A5-9A65-434E-A6B9-89A15B2885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96827-1EB9-4C0A-9052-D8746EA869A7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5C4A5-9A65-434E-A6B9-89A15B2885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96827-1EB9-4C0A-9052-D8746EA869A7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5C4A5-9A65-434E-A6B9-89A15B2885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96827-1EB9-4C0A-9052-D8746EA869A7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5C4A5-9A65-434E-A6B9-89A15B2885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96827-1EB9-4C0A-9052-D8746EA869A7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5C4A5-9A65-434E-A6B9-89A15B2885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96827-1EB9-4C0A-9052-D8746EA869A7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5C4A5-9A65-434E-A6B9-89A15B2885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96827-1EB9-4C0A-9052-D8746EA869A7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5C4A5-9A65-434E-A6B9-89A15B2885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96827-1EB9-4C0A-9052-D8746EA869A7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5C4A5-9A65-434E-A6B9-89A15B2885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96827-1EB9-4C0A-9052-D8746EA869A7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5C4A5-9A65-434E-A6B9-89A15B2885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6827-1EB9-4C0A-9052-D8746EA869A7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5C4A5-9A65-434E-A6B9-89A15B28855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sjenkins\Desktop\Nazi%20Nurse%20Video.wmv" TargetMode="Externa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gif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676400"/>
            <a:ext cx="5188811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stomShape 2"/>
          <p:cNvSpPr/>
          <p:nvPr/>
        </p:nvSpPr>
        <p:spPr>
          <a:xfrm>
            <a:off x="152400" y="381000"/>
            <a:ext cx="8763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600" b="1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The Role of the </a:t>
            </a:r>
          </a:p>
          <a:p>
            <a:pPr algn="ctr">
              <a:lnSpc>
                <a:spcPct val="100000"/>
              </a:lnSpc>
            </a:pPr>
            <a:r>
              <a:rPr lang="en-US" sz="3600" b="1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DSP as a Medical Escort </a:t>
            </a:r>
          </a:p>
        </p:txBody>
      </p:sp>
      <p:sp>
        <p:nvSpPr>
          <p:cNvPr id="6" name="CustomShape 2"/>
          <p:cNvSpPr/>
          <p:nvPr/>
        </p:nvSpPr>
        <p:spPr>
          <a:xfrm>
            <a:off x="152400" y="5105400"/>
            <a:ext cx="8763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600" b="1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2019 DD/ID Workshop</a:t>
            </a:r>
          </a:p>
          <a:p>
            <a:pPr algn="ctr">
              <a:lnSpc>
                <a:spcPct val="100000"/>
              </a:lnSpc>
            </a:pPr>
            <a:r>
              <a:rPr lang="en-US" sz="3600" b="1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Rick Rader, MD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Aspirations for Individuals with</a:t>
            </a:r>
            <a:r>
              <a:rPr lang="en-US" sz="4400" dirty="0">
                <a:latin typeface="Elephant" pitchFamily="18" charset="0"/>
              </a:rPr>
              <a:t> ID/DD</a:t>
            </a:r>
            <a:r>
              <a:rPr lang="en-US" sz="4400" dirty="0">
                <a:latin typeface="Elephant" pitchFamily="18" charset="0"/>
                <a:ea typeface="+mj-ea"/>
                <a:cs typeface="+mj-cs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lephant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6764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To Exercise Their Spirituality </a:t>
            </a:r>
          </a:p>
        </p:txBody>
      </p:sp>
      <p:pic>
        <p:nvPicPr>
          <p:cNvPr id="13315" name="Picture 3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14600"/>
            <a:ext cx="5491464" cy="36576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PAPOOSE BOARD </a:t>
            </a: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828800"/>
            <a:ext cx="5800940" cy="38576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4800" y="9906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Immobilization and Stabilization 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33400" y="609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LAST OPTION</a:t>
            </a:r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600200"/>
            <a:ext cx="5945887" cy="44672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5334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CODA &amp; DENTAL STUDENTS</a:t>
            </a: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971800"/>
            <a:ext cx="6045200" cy="3397889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971800"/>
            <a:ext cx="1905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" y="1295400"/>
            <a:ext cx="8686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2400" dirty="0">
                <a:latin typeface="Elephant" pitchFamily="18" charset="0"/>
              </a:rPr>
              <a:t>Starting January 2020 All U.S. Dental Schools will be Required to Teach Students How to Treat Patients with Intellectual and Developmental Disabilities   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4572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OUTCOME </a:t>
            </a: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19200"/>
            <a:ext cx="6682299" cy="49911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810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ORGAN DONOR CHART</a:t>
            </a: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524000"/>
            <a:ext cx="7129431" cy="40386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5334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AMELIA RIVERA</a:t>
            </a: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752600"/>
            <a:ext cx="6096000" cy="40005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4572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CHOP HOSPITAL</a:t>
            </a: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447800"/>
            <a:ext cx="7143750" cy="40100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4572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CHOP HOSPITAL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1764727" cy="9906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375" y="2024063"/>
            <a:ext cx="6953250" cy="280987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5105400"/>
            <a:ext cx="86868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“We don’t waste organs on </a:t>
            </a:r>
          </a:p>
          <a:p>
            <a:pPr algn="ctr"/>
            <a:r>
              <a:rPr lang="en-US" sz="3200" dirty="0">
                <a:latin typeface="Elephant" pitchFamily="18" charset="0"/>
              </a:rPr>
              <a:t>kids like that”  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UPMC </a:t>
            </a:r>
          </a:p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TRANSPLANT CENTER</a:t>
            </a:r>
          </a:p>
        </p:txBody>
      </p:sp>
      <p:sp>
        <p:nvSpPr>
          <p:cNvPr id="13314" name="AutoShape 2" descr="https://mail.epbfi.com/service/home/~/?auth=co&amp;id=290795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524000"/>
            <a:ext cx="4953000" cy="37147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" y="5334000"/>
            <a:ext cx="86868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2400" dirty="0">
                <a:latin typeface="Elephant" pitchFamily="18" charset="0"/>
              </a:rPr>
              <a:t>Opening the door for organs for individuals with intellectual and developmental disabilities    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ADVOCATE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990600"/>
            <a:ext cx="5295900" cy="52959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Aspirations for Individuals with </a:t>
            </a:r>
            <a:r>
              <a:rPr lang="en-US" sz="4400" dirty="0">
                <a:latin typeface="Elephant" pitchFamily="18" charset="0"/>
              </a:rPr>
              <a:t>ID/DD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lephant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4478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Hobbies, Interests and Learning </a:t>
            </a: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362200"/>
            <a:ext cx="5514975" cy="368482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609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BE AN ADVOCATE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752600"/>
            <a:ext cx="7620000" cy="34290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" y="5334000"/>
            <a:ext cx="8686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2800" dirty="0">
                <a:latin typeface="Elephant" pitchFamily="18" charset="0"/>
              </a:rPr>
              <a:t>Good idea but it’s hardly a walk in the park   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810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AUTHORITY GRADIENT</a:t>
            </a:r>
          </a:p>
        </p:txBody>
      </p:sp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524000"/>
            <a:ext cx="7112000" cy="40005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75" y="1628775"/>
            <a:ext cx="5429250" cy="36004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3810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AUTHORITY GRADIENT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5562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Cockpit Culture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810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AUTHORITY GRADIENT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09600" y="56388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MILGRAM EXPERIMENT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143000"/>
            <a:ext cx="3810000" cy="43434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8574786" cy="23622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3048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MILGRAM EXPERIMENT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57150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“You must increase the shock!”   </a:t>
            </a:r>
          </a:p>
        </p:txBody>
      </p:sp>
      <p:pic>
        <p:nvPicPr>
          <p:cNvPr id="1986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4114800"/>
            <a:ext cx="2425320" cy="16478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azi Nurse Video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762000"/>
            <a:ext cx="8229600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THE </a:t>
            </a:r>
          </a:p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DSP – DNR DILEMMA </a:t>
            </a: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76400"/>
            <a:ext cx="5791200" cy="38100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4800" y="54864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To honor or not to honor…   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810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NADSP  E-BADGE</a:t>
            </a:r>
          </a:p>
        </p:txBody>
      </p:sp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352800" cy="244724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352800"/>
            <a:ext cx="3114675" cy="311467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4800600"/>
            <a:ext cx="4800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2000" dirty="0">
                <a:latin typeface="Elephant" pitchFamily="18" charset="0"/>
                <a:ea typeface="+mj-ea"/>
                <a:cs typeface="+mj-cs"/>
              </a:rPr>
              <a:t> Health, Wellness and </a:t>
            </a:r>
          </a:p>
          <a:p>
            <a:pPr lvl="0">
              <a:spcBef>
                <a:spcPct val="0"/>
              </a:spcBef>
            </a:pPr>
            <a:r>
              <a:rPr lang="en-US" sz="2000" dirty="0">
                <a:latin typeface="Elephant" pitchFamily="18" charset="0"/>
                <a:ea typeface="+mj-ea"/>
                <a:cs typeface="+mj-cs"/>
              </a:rPr>
              <a:t>Safety Competency E-Badge </a:t>
            </a:r>
          </a:p>
        </p:txBody>
      </p:sp>
      <p:sp>
        <p:nvSpPr>
          <p:cNvPr id="6" name="Right Arrow 5"/>
          <p:cNvSpPr/>
          <p:nvPr/>
        </p:nvSpPr>
        <p:spPr>
          <a:xfrm flipV="1">
            <a:off x="4267200" y="4876800"/>
            <a:ext cx="6858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05400" y="1524000"/>
            <a:ext cx="38862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2000" dirty="0">
                <a:latin typeface="Elephant" pitchFamily="18" charset="0"/>
                <a:ea typeface="+mj-ea"/>
                <a:cs typeface="+mj-cs"/>
              </a:rPr>
              <a:t> National Alliance for Direct    Support Professionals </a:t>
            </a:r>
          </a:p>
        </p:txBody>
      </p:sp>
      <p:sp>
        <p:nvSpPr>
          <p:cNvPr id="8" name="Right Arrow 7"/>
          <p:cNvSpPr/>
          <p:nvPr/>
        </p:nvSpPr>
        <p:spPr>
          <a:xfrm rot="10800000" flipV="1">
            <a:off x="4343400" y="2057400"/>
            <a:ext cx="6858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810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MOCK VISIT TO EMERGENCY ROOM </a:t>
            </a:r>
          </a:p>
        </p:txBody>
      </p:sp>
      <p:sp>
        <p:nvSpPr>
          <p:cNvPr id="187394" name="AutoShape 2" descr="https://mail.epbfi.com/service/home/~/?auth=co&amp;id=290869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828800"/>
            <a:ext cx="5867400" cy="4332849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810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TRIP TO OBSERVE EMERGENCY ROOM</a:t>
            </a:r>
          </a:p>
        </p:txBody>
      </p:sp>
      <p:pic>
        <p:nvPicPr>
          <p:cNvPr id="1863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752600"/>
            <a:ext cx="6191250" cy="45720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Aspirations for Individuals with </a:t>
            </a:r>
            <a:r>
              <a:rPr lang="en-US" sz="4400" dirty="0">
                <a:latin typeface="Elephant" pitchFamily="18" charset="0"/>
              </a:rPr>
              <a:t>ID/DD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lephant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5240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To Feel Valued &amp; Needed </a:t>
            </a: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362200"/>
            <a:ext cx="6602776" cy="3389879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3716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In Case You Forgot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lephant" pitchFamily="18" charset="0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5105400"/>
            <a:ext cx="8229600" cy="1752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latin typeface="Elephant" pitchFamily="18" charset="0"/>
                <a:ea typeface="+mj-ea"/>
                <a:cs typeface="+mj-cs"/>
              </a:rPr>
              <a:t>Bathroom Break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lephant" pitchFamily="18" charset="0"/>
                <a:ea typeface="+mj-ea"/>
                <a:cs typeface="+mj-cs"/>
              </a:rPr>
              <a:t>See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lephant" pitchFamily="18" charset="0"/>
                <a:ea typeface="+mj-ea"/>
                <a:cs typeface="+mj-cs"/>
              </a:rPr>
              <a:t> You in </a:t>
            </a:r>
            <a:r>
              <a:rPr lang="en-US" sz="3600" baseline="0" noProof="0" dirty="0">
                <a:latin typeface="Elephant" pitchFamily="18" charset="0"/>
                <a:ea typeface="+mj-ea"/>
                <a:cs typeface="+mj-cs"/>
              </a:rPr>
              <a:t>10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lephan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Elephant" pitchFamily="18" charset="0"/>
              </a:rPr>
              <a:t>First A Word About A Word</a:t>
            </a:r>
          </a:p>
        </p:txBody>
      </p:sp>
      <p:pic>
        <p:nvPicPr>
          <p:cNvPr id="147458" name="Picture 2" descr="http://cdn.playbuzz.com/cdn/29738d05-2740-4395-8709-d0a5e1a091cd/60fbcb8a-fdf7-456f-8299-57ebf2bb1abe_560_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219200"/>
            <a:ext cx="5114925" cy="3838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http://previews.123rf.com/images/photoman/photoman1504/photoman150400035/39085819-Fake-Dictionary-Dictionary-definition-of-the-word-Patient--Stock-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066800"/>
            <a:ext cx="6749276" cy="44958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AutoShape 2" descr="https://media.licdn.com/media/p/3/005/021/01a/399c4e3.png"/>
          <p:cNvSpPr>
            <a:spLocks noChangeAspect="1" noChangeArrowheads="1"/>
          </p:cNvSpPr>
          <p:nvPr/>
        </p:nvSpPr>
        <p:spPr bwMode="auto">
          <a:xfrm>
            <a:off x="155575" y="-990600"/>
            <a:ext cx="6153150" cy="20669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362200"/>
            <a:ext cx="615315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895600" y="685800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Elephant" pitchFamily="18" charset="0"/>
              </a:rPr>
              <a:t>DSP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1600" y="48006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Elephant" pitchFamily="18" charset="0"/>
              </a:rPr>
              <a:t>Looking at the “P” in DSP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838200"/>
            <a:ext cx="6781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Elephant" pitchFamily="18" charset="0"/>
              </a:rPr>
              <a:t>What defines a professional?</a:t>
            </a:r>
          </a:p>
          <a:p>
            <a:pPr algn="ctr"/>
            <a:endParaRPr lang="en-US" sz="36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Education &amp; Training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Code of Ethics 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Accountability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Allegiance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Representation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Recognition </a:t>
            </a:r>
          </a:p>
          <a:p>
            <a:endParaRPr lang="en-US" sz="3600" dirty="0">
              <a:latin typeface="Elephant" pitchFamily="18" charset="0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457200"/>
            <a:ext cx="6781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Elephant" pitchFamily="18" charset="0"/>
              </a:rPr>
              <a:t>What defines a professional?</a:t>
            </a:r>
          </a:p>
          <a:p>
            <a:pPr algn="ctr"/>
            <a:endParaRPr lang="en-US" dirty="0">
              <a:latin typeface="Elephant" pitchFamily="18" charset="0"/>
            </a:endParaRPr>
          </a:p>
          <a:p>
            <a:pPr algn="ctr"/>
            <a:endParaRPr lang="en-US" dirty="0">
              <a:latin typeface="Elephant" pitchFamily="18" charset="0"/>
            </a:endParaRPr>
          </a:p>
          <a:p>
            <a:pPr algn="ctr"/>
            <a:endParaRPr lang="en-US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Allegiance</a:t>
            </a:r>
          </a:p>
          <a:p>
            <a:endParaRPr lang="en-US" sz="3600" dirty="0">
              <a:latin typeface="Elephant" pitchFamily="18" charset="0"/>
            </a:endParaRPr>
          </a:p>
        </p:txBody>
      </p:sp>
      <p:pic>
        <p:nvPicPr>
          <p:cNvPr id="79874" name="Picture 2" descr="http://www.rescare.com/wp-content/uploads/2015/03/Jonathan-Barjol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514600"/>
            <a:ext cx="2676525" cy="383857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838200"/>
            <a:ext cx="678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Elephant" pitchFamily="18" charset="0"/>
              </a:rPr>
              <a:t>What defines a professional?</a:t>
            </a:r>
          </a:p>
          <a:p>
            <a:pPr algn="ctr"/>
            <a:endParaRPr lang="en-US" sz="36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Representation</a:t>
            </a:r>
          </a:p>
          <a:p>
            <a:endParaRPr lang="en-US" sz="3600" dirty="0">
              <a:latin typeface="Elephant" pitchFamily="18" charset="0"/>
            </a:endParaRPr>
          </a:p>
        </p:txBody>
      </p:sp>
      <p:sp>
        <p:nvSpPr>
          <p:cNvPr id="78850" name="AutoShape 2" descr="data:image/jpeg;base64,/9j/4AAQSkZJRgABAQAAAQABAAD/2wCEAAkGBxISEhUSERMVFRUVGB4aGBgYFxoeGhYeFx0ZFhgYGBoaHSggGBomHx8YITEhJSkrLi4vFyAzODMsNygtLi0BCgoKDg0OGxAQGzAmICYtLTAwLS0tNy0tLSsvLi0vLy0rNS8tLS01LS0tLS0tLS0tLS0tLS0tLS0tLS0tLS0tLf/AABEIAMABBwMBIgACEQEDEQH/xAAcAAEAAgMBAQEAAAAAAAAAAAAABgcDBAUCAQj/xABLEAACAQMCAwUEBgYGCAUFAAABAgMABBESIQUGMRNBUWFxByIygRRCUnKRsiMzNHOhsWKSk9HS4RUWNUNUgsHwFyREs+NTY4Ojwv/EABkBAQADAQEAAAAAAAAAAAAAAAACAwQBBf/EAC8RAAICAQMDAQUJAQEAAAAAAAABAgMRBBIhEzFRQSJhgaHRFDIzNHGRscHw4SP/2gAMAwEAAhEDEQA/ALxpSlAKUqGDnxI55Le5jZSkhVXT3gRn3dQ6g4x0z8qnGEpfdISnGPcmdKp+fnC/gmlTttQSRlCsqsAAxA94AMdvP5Ct629plwP1kMT+hZf8VXvSWehStXX6lpUqA2/tOi/3lvIPuFW/MVrfi9otkevar6p/hJqt6exehNX1v1JfSo3Hz1w8/wC/x6xyf4cVtx81WLdLmL5sB/OoOua7pk1ZB9mjs0rmLzDaH/1MP9ov99exxy1/4iH+0X++ubZeCW5eToUrnHjtqP8A1EP9ov8AfWOTmSzHW5h/rr/fTbLwc3R8nVpXCk5xsF63KH7uW/KDWjLz7aa40jfUHfDsQyhFwx1e8oz72kd3XPdUlVN+jIu2C9USulaEXGbdmCLPEzNuAHUk464wa3s1BponlH2lfK+1w6KUpQClKUApSvhNAQH2pcUli7BInZA4kLaTgke6uNu7c09l/HNSPbSv7ynMeo7lTsVGeuCM4/peVcT2lcYSedI49xAGBbbBLaSQDncDA+ea4nLvB7i5lAt8qVwTJkgR92dQ7984G+xr0o1RdGJcHnStavzHkvWlY7aMqiqzFiAAWPViBgk+tZK809EUpSgFKUoBSlKAVSHOE3/n52TYiTb1QAZ/EVdN5cLGjyN8KKWPooya/P8AcTF3Z26uxY+rHJrdoY8tmLWy4SPDMSST1O5+dfKUr0jzhSlKAUpSgFMUpQClKUApSlAMVNuTuEwu6yX0oLadUcTudkXo75Purv7qnHeahNMVXZBzWE8Flc1F5xkszivP8KyokOowpu7Ioy+NhGmrAC95bywOua6F/wC0K0RA0ZaVj9QDTp2z7xbYeG2aqOrI5D4dbxQvcyoC8Q1s53MeVLaAO5gml/8A8o8NsltFVcU+fqaqr7JyaO7wHmozkK9tPG2Bk9mxTUT8OoDYYIOSB39KktUhxrmOWW5e4id4tQUAKxGAANjg775q2+XL8zW8Lv8AG0aswJGdxsxx3NjPTvrPfRsSl59DRRdvbj4OpSlczifMFrbsFmmVGP1dyfUgAkD1rOk3wi9tLlnJ555nazRFiCmWTONQyFVcZJAIydwB8/Cqw4px65uP10zsD9UHCf1VwD863+eOMQ3Vx2kIOkKF1HI14yQdJ3UDNR6vW09KjFNrk8u+5yk0nwfD5fIVevLnA47OLs4wcnd2JyWPr4DoKov0OD4+HnV38s8VmuI1aSBohp6sepBwNOfeII3yQPnnarW52rHYs0eNzz3O3SlK809EUpSgFKUoBSlKAhntP4uYrdYF+KfIP3Fxq/HKj0JqqKsH2uka7bfcLJt5Ex4P8D+FV9Xr6SKVSZ5Wqk3YxSldrhfKt3cRiWGMMhJAOtR8JKnYnxFXykorLZRGLk8I4tK9SRlSVYEFTgg9QRsQR3GvNSOClbdlwueYEwxSSAHBKqTg9cHFY7yzkibTKjI2M4YEHB78GublnB3a8ZMFKV1+D8t3N0heBAyq2kkso3wDjc77EUlJRWWIxcnhHIpWxf2bwyNFKNLocMPDIBG48iD8616J55RxrHApW/b8EuZFDxwSsp6MqEg+hrI3L14N/os/9mx/kK5vj5JbJeDmUr3NEyHS6sreDAg/gd68VIiKs7kmxMvCpo1OGmMoBz3lQgz4DYD09arOKNmIVVLMdgFBJJ8ABuTVgcq2nFbONlS2Vkc6tLuoYHAGR73gBtis2q5jjPJo03Es44K/kjKkqwwVJBHgRsQfntUq5Gv55OIq5JdnUiQ7D3AoA2GAACE2FcHjVtOkrtcRtG7szHK4BLHUdJ6Eb9xNdbkjiM8EkjwWzXBKqGC6vdBJI6A4zjvH1anb7VbfuIV8WL9S4bidY1Z3YKqjJJ6ACqV5w4wl3ctLGmlQAoOMM+nPvN693kB6V0uZG4lesO0tplRfhjVH0jzOfibz/ACozdWUsW0sckeemtGXPpqAzVGmpUOW+S7U3OXCXBgpSssds7AlUZsDVsCfdBILbfVBGCegrbnBkwTzkzlUMRJJDkDq0oOGO20URAyvi7jPgvfVkVz+Xbd47WCOT40iRT5EKBjzx0z5V0a8O2bnLk9iqCjHgUpSqy0UpSgFKUoBXyvtKAqD2lwOt6WdtSuilP6IGxXHqCfnUUqfe1jhpEkVzkYYdmR3grqdSPUFvwFQGva07zWjx9QsWMVcPs0/2fH96T87VT1XD7NP9nx/ek/O1Va38P4/Ut0f4nw+hyPaRyxqBu4V94D9Ko+sBtr9QOvl6VWtXlw7jaS3E9qcB4T0+2pVTqHoTgj08arbnvlr6JL2kY/QSHb/AO23Up6dSPLI7qhpbWv/ADl8CWpqT9uPxJL7Jf1M/wC8H5RUf9qP7aP3S/zapB7Jf1M/7wflFR/2o/to/dL/ADauV/mWdn+WREavXlfhf0a1ii+sFy33m95v4nHyqquReGfSLyMEZWP9I3h7mNI+baflmrE505g+ifR8H45Rr/dr8f8AMU1bc5KuI0qUYuxkY9q3DdMkdwBs40N95d1+ZXP9SoFV383cN+k2kiKMtjWn3l94Y9dx86pAGrdJPdXjwV6qG2efJdfIn7Bb/dP5mrVn58tI5Xik7RSjFCdGRlSVONJJI+VbXIn7Bb/dP5mqpeY/2u5/fyfnastVUbLJJ/7k02Wyrri0XHPb2nEId9EsZ6MOqnyPVWqpOaeAPZTdmSWRt43+0O8H+kOh+R766Hs64m0V2seTom91h3ZAJVvXIx6Gpp7TbIPZmTHvRMrA+TEIw9Pez8qnDNFqhnhkJ4uq345RqezHgyJB9JYZkkJCk/VUHGB4ZIJ/Cs3MPPsdtMYUiMhTZzq0gHrpGxyazezfiKyWaxgjXCSrDvwSSp9CP4g1pc2ch9vI09u4V23ZGzpY+II3Un0I9Kr9l3Pqk/aVS6Zpc1c5W9xZaUXMkhwUcbxY3L+GemCPHyIrx7IPiuvSH+c1QrinCprZ9E8ZQ92ejDxUjYipr7IPjuvSH+c1aLa4woe3t/0ornKdy3f7glHMfNsNlIkciSMXXUCgXAGcb5YGt2wvbe+gLLiSNsqysvQjqGB6H/IioB7W3AuIQSP1X/8ARqQey+wkitnaRSvaSalBGDgKFzg9MkH8BWaVUVSpruaI2ydrh6EA5s4QLS5eFc6NmTPXS3QE9+CCM+VdHhHDLi57GW0ZBJCFjcB1yB72lyPs6cKVO+3QisvtRkBvQB9WFAfXVI2PwI/GtLkrjjWs+FTX2pVCBqyBq3KqoOpsZ2rbmUqVJd8GTEY2uL7ZLor7XwGvteQeqKUpQClKUApSlAKUpQHK5otXltZUj068ZGrGNiCQc7DIyKooV+h5YwwKsMgjBHiDsRVG8zcHNpcPCfh+JD4o2dPzGCPlXoaGa5iYNbHtI5VXD7NP9nx/ek/O1U9Vw+zT9gj+9J+dqt1v4fx+pXo/xPh9CA80Xjw8TmliOHSQEH/kUEHyIyD61ZXDryDiVodQyrjTImd0b+8HcH0NVdzv+33H3x+RK8cq8fazmDjJjbaRR3jxH9IdR8x31yynfXFrukjsLtljT7NljcicHktPpEUm/wCkBVu51KjDD/qPEGod7Uf20ful/m1WvbTrIiujBlYAqR0IO4NVd7RLZpeIpEnxOiKPmzDP/Ws+nm3dukX6iCVW2JIPZbwzs7dp2HvTHb7qZA/E6j+Fc3n/AINeXNyDFCzRogVTlcEnLMdznvA/5anDtHZ23hHBH/BBt6k4/jUO/wDE9P8Ahm/rj/DXK5WSsdkVkTjXGCrk8Eq5UEwtYluEKSINBBIOQuynI8Vx/Gql5w4b9Hu5UAwpOtPuvk7eQOof8tWJy3zul3MIeyMZKkglgclce7064yflXO9q3DNUcdyOsZ0N91/hJ9G2/wCepUOVd2JLGSNyjOrMXnB3+RP2C3+6fzNVS8x/tdz+/k/O1W1yJ+wW/wB0/maoVxTka8luZnVYwryuyln7mYkHABPSpUTjG2e5/wCycvhKVccI4vJMBe+gA7m1HyCgn/v1qyvaHMFsJs/W0qPm6/8ATJ+VfOUeU0sgWLa5WGC2MBR10qPDxPfiod7SOYVncW8RykRyxHRn3GB4hQSPUnwo5da9beyCXRpe7uyJ2F9JA4khco47x4eBHQjyNT3gftIyVS7QAHbtE6DzZT3eJB+VOFchRSWWrWGmlUOjg+4neFHiD0J/uqNRclXzSdkYSuTguSugD7WQd/Tr5VdOVFuc+hVGN1eMepbPHOFx3UDRPghhlT9lvqsP+/HxqD+yAHVdZ2OIc/jNU8uJkt4CzH3Yk6+Sj+ZqB+yFiXuyepERPqTNmscM9Gfjj+TVPHWh55JrxXj9tbMFnkCFhkDDHI6Z2Brg8U9olqinsNUz9w0lV+bMOnoDUf8Aaz+0Q/uj+Y1B6vo0sJRUmU3amcZOKM99dvNI8shy7nJP/QDuAGAB4Cs3BrYyzLGBIQ2zCMEvjvxgHy67eJHWtREJICjJJwAOpJ2AHzq3uReWGs0dpdBlcjdd9KgD3ckeOSceXhWm+1VQ/gz01uyRIeH2qwxJEudKKFGo5Owxue81s0pXjHrilKUApSlAKUpQClKUAqLc28nC9cSiZo3VAoGAyYBLdNjnfrnwqU0qUJuDzEjOCksMoHivC5rZ+znTS3Ubg6hnGoYPSpJy1zx9Et1g7DXpLHV2mnOpi3TQfHxqxuZOEpdW7xsuTglD3qwHukHu3/nVMf6Euv8Ahrj+xk/w16VdkL44n6HnTrlTLMD5xziH0i4kn06O0IOnOcYUL1wM9PCtGvc0TIxV1KsOqsCCO/cHcV4rXFJLCMrbbyyW8mc4mzVopVZ4juoXGUPeBk40nrjx9a9XvN0Rv1vFhZgkelVZgpDe8NWQG7iR86iFKqdEHJy8liunhR8Eu5m55a7gMIh7IFgWPaasgb6caR34PyqI0pU4VxgsRIznKbzI2eGXrQTRzL1jYMPPHUfMZHzqYcW9oK3EMkLWuBIpXPa7jPRh+j6g4PyqDUrk6oTabR2FsoppE14Fz99Ggjg+j69Axq7TGcknpoOOvjW83tQPdaf/ALv/AI6rylQemqby0TWpsSwmSbjnO91cqUBESHqqZyfIt1x5DFRmlKthCMFiKK5TlJ5kyR8rc3y2fuY7SInOgnBUnqUO+PHHQ+W5qY/+Jdrj9VNnwwn89dVXSqp6auby0WQ1E4rCZJOaub5bwaAvZxA50A5LEdC52z446A+OAax8oczfQTKey7TtQg+PTp0a/wCic51fwqP0qfRhs2Y4IdWW7fnk7nNnMP02RJOz7PQunGrVnfOc6RXDpQ1KMVFYRGUnJ5ZNfZ5ywZnW6l2ijbKDvd1OQfuqfxI8jVq1zuXbZYrWFFxgRruO/IBJ+ZJPzro1411jsnlnr01qEcClKVUWilKUApSlAKUpQClKUApSlAK+V9pQHF45yva3WTJHh/8A6i7N8yNm9Dmq/wCN+z65iy0BE6eA2kHqvRvkflVtUq6vUTh2ZTZRCfdH56mt3T40dfvKR/MVl4Zw+S4k7KFdb4JxkDYdepAr9AV50jritP2547Gf7EvJRnEuXLu3TtJoSiAgatSEb9M6WJFcqv0PJGGBVgCpGCCMgg9QQeoqoue+WFs2WSInspCQFPVCN8A94xnHhjqato1W97Zdyq/TbFmPYitKZr4CD0rYZD7SlKAUr6qkkAbknAHjnpXc4dyhezbrCVHjJ7n8DufwqMpxj3ZKMZS7I4VKlUXs/vSrkqqlcaVLr7+euCCQMeeOtY+C8Cvj+jFuVUMWJkhTVkaVOhpB8QB1LuFJB361Drwxw0T6M88pnDtuHzSBmjjdgoBOFJ6kKMYG+5FdX/Uy/wBOv6OfTUmr1xn/ADq47GUNGrAOuR0cEOO73ge+s9Ypa2WeEbFo4+rKK4Ry/cXLskUZynxFsqFI+qSRs3lWle2jwu0cqlHXqD/PzHmK/QKoB0AH+fWo7z7w0TWj4jDSLp0HA1AlgNj3DBOe6pQ1jc8NcEZ6RKOU+TmezTj6yQi2dv0kXwA/WTux4lemPDFTevzzbzFHV0OGUhgQe8bjcVe3AuKpdQpMn1uozurD4lPp/EYPfVWrp2S3LsyzS3bltfdHQpSlZDWKUpQClKUApSlAKUpQClKUApSlAKUpQClKUArS4twqK5jMUy6l6juKnuKkdDW7SuptPKONJ8MinLfJSWk7y9oZAV0oGUZXJBJJ6FtgMgDv8azc4crx3UTMigTqCUYbaj10N4g/wz61JaVPqz3bs8kOlDbtxwfnUivUaFiFUEknAAGSSegAHU1PfahwJUK3UaY1HEpHTJxpYjuz0J7ziuP7OIla+TVjZGZc4+IYxjI6jc/KvWVyde9HlulqzYyRcrez/QyTXTZIwwiAGzDfDsCQ2D3Dbb5VYNKV5FlkrHmR6tdcYLERSlKgTFKUoBXl1BGCMg7EeNeqUBUvOnJptv0tuGaEk5XGTGdz3D9XjAyemNzXQ9kcp13Cb6dKN5A5YfiR/L0qycVocM4Lb25doY1QyHLEd/UgDwUZOANq1PUuVbhLuZlp1GxTidClKVlNIpSlAKUpQClKUApSlAKUpQClKUApSlAKUpQClKUApSlAY5oVdSrqGU9QQCD6g1xY+ULRZVmjjMbo2oFGIHhjT00nwArvUqSk12ZFxT7oUpSokhSlKAUpSgFKUoBSlKAUpSgFKUoBSlKAUpSgIzyzzFJK5iuVVGZ5TAy50SpHIyFd+kq6csveCCO8L4n5lka9t4YFU27TPDLIc5aRYZpSsXcQhj0s24ySvVThwjhMd1YiOTUMTTMroxV42WeXDow3Vh/EEg5BIr1xa0SGbhcUShUS4dVUdABaXX/eaAkX0hNWjWuvrpyNXrjrWhwfiDyy3aNjEE4jTA6qYIJve33OqRvliorxDTIkM8VvDDGb6Eq+3bOWuVR390YXXlsgsSQxzjJFeJXbt73tCwsjdjt2jzq3tbPSJCN1tzvqZd+mSE1GgJusx1lu0j7LQCB9YHLamLZxpxgdOoNZlnQsUDKWHVQRkeo6ioTzYqhb8JpCf6MGnTjGM3GNONsY6Yrf4/wyG3jtpII1SRLq3UOB7xE0qQy6m6tqV2zknJOeooDs3XH7SKTspbmBJPsNKgffp7pOa6VQewnVpfofaWyGK6ZwxkAuHOtpSBCd1ZgdJfPvIzEABgBNyaAxrcIWKB1LDqoIyPUdRWRmA6kD189h/GoJE6OLC5iggghkmVoiP1pSSOU5bAAXUuCRlvM1MeK2KzwvExwHXAI6qeqsvgwOCD4gUBtFh+PTz76+ahnGRk93ftUAurya80zLnteGp2kiIRhrkErLEPHEaSqM4yLpT4EZOJXQnjmvg5+jvJDAHU9LYSL9IlB+qHZnVmHRI1bIxsBOIrlGJCurEdQCCR646V9a4QdWUZOkZI3P2fXyqLcw8NtoFtnto44plmiSDs1VSys6iWMacak7LWxXphNX1QR64TwS3ne9M8ay6rhlxIAwVdEWQoI93JwSepwN9hgDtcHvWlM4bH6OZo1wO4KhGd9zuaxz8UHbQJEyMsjOHwc40oWGCDsciovxAjDpLtbScS0XBJwNBjGhWOfgabsUI6EOQdia7N5w6CO9s2jiiRv0oyqKDp7MnGw6ZxQEkrFFcoxIV1YjqAQSPUDpXF55kK2je8UQyRLKykgrC0saztqG6gRl8sMYGTkYrQ5k4fbW8du9tHHFMs0KQdkqqzB3QSRgL8SGLWWG4AUt9UEAbo4hNPdSRQTRRpBpDArreVmAdvrjQgUgd5LE9NOGkDMACScAbknurgcCtI1u71lRAe0QZCgHeGMkZA7zvWPmhUeezinwbd3fUD8DyqoMCSdxX9YwB2LInfgEDZm4uTdRwRNGUe3mk1dcPE9ui7g404kbI9Ola/E+LSCS3tUmhSWVGd5SAVAi7IMEQsPeZpF05JAAPWufxSwhi4gpijjRm4fdatCqpYLJa6dWBvjLY9TXiws42ueGFo0JNhKSSoJJU2Ok7jqMnHhmgOjwK9uJ2ZzcQdnE5jZVj3fR7rSFu0OjUwJA3AA31Z2kEVwjjUjKwHeCCPxFV7xCyHYiNBDFFJxGRJmdMxlQZTEkgVkLIZeyTTqwdWDkEg9OTgckMkkzzWq6raVGihgMXbbBlZgZm1FMNggbCRh30BMFnUnSGUtjOMjOPHHh518iuEYkKysV6gEEj1x0qF8Y4QkfCxLGqiVYkLXDLmRVcKk8hZNLbRF/hK4AwMYGM9py8ySW0qy2MSRsNBgtjGZEYFeyDduQytkHGDuqkbgGgJYbqPIGtct0GoZONjgd9e5plQanYKPEkAfiahfD+B278OnZ4lZmNwxc7uCskpUq/VNOAVwRjGRWewVbi8T6Uqvps4ZIFcAqWkMouJFB2L/qwfsgjprOQJYbhNOvUun7WRp/HpXqOQMAykEHoQcg+hqGcfsP/N2sEX0aKLRM0aSQ64mm1IThVdB2oUyMBvnVIcbZHV5a4U9vLPqlgOsI3YwxGNYz74MmkyOQX2HcD2RPUmgJBSlKAUpSgMVvbrGulFCrknA6ZYlifmST86TWyMyMygmM6kJG6kqyEjwOlmHoTWWlAcqTlqzYsWtoiWbUcoN2zqLY7iTuSOp61v29oiatCKus6mwMaiFVAT56VUeiis1KA0F4NbhWQQoFdSjLpGCpLMUx005Zjjp7xrZuLZJAA6hgGVgCMgMhDo3qGAI8xWalARv/AFYYxLbGVDCpH+5HakKwcZk1Y15A98LnvGDvUkpSgOSeWbM9baE76t0BAOc7DoN+4bGusKVEOb+KdldWqi6aHfUyCNmEgLBQCQMdzDB+1nuqUIOTwiM5KKyyVQ2yIWKKFLtqbA+JsBdR8TgAfKvNvZxxxiJEVY1XSEAGkKBjSB0xjurl3/NVrDN2EshVxjOVOkZGRlsYG1YuF842dxKIo5DqPw6kZQ2N9iR18jXenPGcHOpDOMm7w/l+1gbXDbxRsBgFVAKg9VX7K7DYYGw8K3obdU1aVA1NqbA+InAJPngD8KyVGZOe7FdQMjZQ4I7N8kg4wNt65GEpfdWTspxj3Z3zYxaXUxqVkJLqVBDlgAdQOxyABvWpY8v2sLB4oI0dcgMFGoA7EA9QPLpXzgnHre7BMD6tPxKQQy56ZB7uu/Taudf882MTmNpSxBwdClgCNiMgYPyzXVXNvCXJx2RSzngkbqCMEZB2IPfXPseAWsL9pDBEjAEAqoBUHqF+yPIY6Vlt+KwPD26yqYgCS+cAY66s/DjvzXD/ANf7DVp7Rvvdm+P5Zx54oq5vsg7IruySR26qzMqgM5BYjqxACgnx2AHyrzeWkcqGOVFdG6qwBB9Qa0eJ8w28ESTSPmOQgIyAsGyCwI052wOtc0c+2GoL2p3x72htIz4nG3n4UVc2spMOyC4bOpZ8v2sTFo4I1YqULBRqKsQSpbqVyBt5VtpZRgowRQY1KIcboracqvgDpTb+iKhvtM4tNCkDW8rIH1bodmGFI9akl5xyG2hje4k06lGOpZjgE4A3P+dddT2p+TnUWWvButYRFHjMaFHJLqVBVy+7agdjnvrWsuAWsWrsoI1LLpJCjJU9Vz10+XStPgvN1pdP2cUnvnorAqWxudOdicZOBvtUds+IXqcXMEkhdHLHQDlVjwxjOPqkYUHzPmK6qZPKfGFnk47Y8Nc5eOCexxhVCgAKBgDuAGwFc6z5dtInEkVvEjDOkhANOc50/Zzk9MdTXOvuebGKQxtKSVOCVRiAR1GQN/lmpBa3CyIsiHKuAVPiDuDUHCUVlompxbwmeY7SNUMaqoQ5yoGx1kltvMk/jWC94PbzKiSwo6x/ACo9zbHunqu223dUO564rPFeW6RSuisF1KDscyYOfltXR4lxMjikMYumVdIUwaGIYtqIOoDTvldz00+dWdF4T8rJDqrLXvSO83BLYwi3MEZiByEKjSDktqA7m1EnPXJzWXh/DIYARDGkYY5bSACx6ZY9WPdvWjw3ma2nmaCNm7RNWVZGX4DpYZIwSD3V6teY7eS4a1RmaVM6gFbSNPxe9jGx29dqr2S8E98fJ16VGbznuwjfQZSxBwSqsy/IgYPyzXVfjluIPpJlXsftjfO+MAddWdsdc111zXdHFZF9mdGlR7hPOVncydlFI2s5wCjDOBk74x08aVyUJReGjsZKSymSGlKVEkKUpQClKUApSlAKrL2lft1t91P/AHDVm1z7/gtvM6ySxK7L8JPUYORj571bTYoSyyq2DnHCK95jtll40kcg1KzRhh4jSDj0pzPbJFxe2EShAWgJCjAyZCp2HkAKsKXgtu0wnaJTKMEP3jGwpdcFt5JVmkiVpFxpY9RpOpfwO9XLUJY9ywVOhvP65OhVR8oXFql3cG77MKdentBkZ1nOMjAOKtyq05R5b13Nx9Ltm0HJUuhAzr6qfHHhUaGlCWfcSuTco495zeUY2e6uzaghOxmCY2xqP6IeR8PTyrW5SmYLLEs1tDr2YTpuwxgqCemN/dPjVt8O4ZDbrpgjWME5OkdT4k9SfWtS95as5mLyQIWPU4wT5nGMn1qb1MW3lccfIr+ztJc+fmVzJYGPh1wkU6Tos0bP2erCjG+SRg76DkeG/Svhu7H/AEV2eE+k5+z7+rXnVqx8OnzxjbrVpWXDYYUMcUaIp6hVAB7t/H51of6pWOrV9Giz4Y93+r8P8KLUR9c98nXp5emO2Ct75HHCLfXnBuGKZ+yVb+BOo/OsvHbqyPDrdYuz7cadWlcMML+k1nHj49eoqV+0uwkkt4khjZ9Mg91FJwNLDoOg6Vt8B5WtexgeW2TtRGmrUu+rAzqU7Zz4ipq6O1SflvCIdKW5xXhLkg/NMbrw+wEmdWl+vgcFB/VxWbn0Otzau2NHYx6Sw1LlTl8r9Ybrkd4Iqy+JcIguNInjWTTnGe7PWsl3w6GVBHLGroOisMgY2GPA+dVx1KWOPPzLJadvPPj5FcT25lube4kvrQuHjCiINqb3xgYXJyckZPTO+1WLacNijd5EQB5Dl2JJZvLJJOPAdB3VqWfLNnEweO3jDDcHGSD4jVnB9K69VW2bsJFlde3LZUF6BZSPPZXMMqOxVo2ALgEklHRtyoPeMGrM5auxLawyBBGGQe4Oi4293+j4eWKwzcqWTMXa2jyTk7YBJ65A2NdeNAoCqAABgADAAHQAdwrttsZpefJyqtwb8Fbe0b9vtfRP/cpxv/bkX3o/y1PL7gtvM6ySxK7pjST1GDkY+e9JeDW7SidolMoxh+8Y2FSjekkvc1+5GVLbb96f7EB55geyvo72EfrN/LWF0sD5FcH1BrPyhwaQWF1cDJnuI3CfawA2CPNmJP8AVqd8R4bFOoSZFdQcgN3EZGR54J/Gs8EKoqogCqoAUDoANgB5Vx3+wo+v9I6qPbcvT+yneVZWMU0Kz20If4hMu7DGnZumBvt1B3767Flwq3+gSwy3iFfpA0SKGKI+ge6cgAgjOSDjfrmpvecsWcrF5LdCx3JxjJ8TjGT61n/0Hbdl2PYR9nnOjQMZ+197z61ZLUJvKz8iEdO0sP8Asrrl/jMltcJaydjcomdDJglPdJ9xwMnvBB3360qweHcvWsDa4YUVvtYyRnrgnp8qVXZbCTzgnCucVjJ//9k="/>
          <p:cNvSpPr>
            <a:spLocks noChangeAspect="1" noChangeArrowheads="1"/>
          </p:cNvSpPr>
          <p:nvPr/>
        </p:nvSpPr>
        <p:spPr bwMode="auto">
          <a:xfrm>
            <a:off x="155575" y="-1493838"/>
            <a:ext cx="4267200" cy="3114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3048000"/>
            <a:ext cx="3131344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85800"/>
            <a:ext cx="67818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Elephant" pitchFamily="18" charset="0"/>
              </a:rPr>
              <a:t>DSP’s :  Roles &amp; Skills</a:t>
            </a:r>
          </a:p>
          <a:p>
            <a:pPr algn="ctr"/>
            <a:endParaRPr lang="en-US" sz="36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Teacher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Demonstrator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Trainer 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Advocate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Translator 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Counselor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Memory Jogger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Decision Navigator </a:t>
            </a:r>
          </a:p>
          <a:p>
            <a:endParaRPr lang="en-US" sz="36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36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3600" dirty="0">
              <a:latin typeface="Elephant" pitchFamily="18" charset="0"/>
            </a:endParaRPr>
          </a:p>
        </p:txBody>
      </p:sp>
      <p:pic>
        <p:nvPicPr>
          <p:cNvPr id="860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3962400"/>
            <a:ext cx="294322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685800"/>
            <a:ext cx="73152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Elephant" pitchFamily="18" charset="0"/>
              </a:rPr>
              <a:t>DSP’s :  Roles &amp; Skills (cont.)</a:t>
            </a:r>
          </a:p>
          <a:p>
            <a:pPr>
              <a:buFont typeface="Arial" pitchFamily="34" charset="0"/>
              <a:buChar char="•"/>
            </a:pPr>
            <a:endParaRPr lang="en-US" sz="36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Reality Checker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Pacer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Prompter 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Encourager 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Health Promoter 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Environmentalist 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Questioner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Risk Reducer </a:t>
            </a:r>
          </a:p>
          <a:p>
            <a:endParaRPr lang="en-US" sz="36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36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3600" dirty="0">
              <a:latin typeface="Elephant" pitchFamily="18" charset="0"/>
            </a:endParaRPr>
          </a:p>
        </p:txBody>
      </p:sp>
      <p:pic>
        <p:nvPicPr>
          <p:cNvPr id="849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4191000"/>
            <a:ext cx="294322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381000"/>
            <a:ext cx="70866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Elephant" pitchFamily="18" charset="0"/>
              </a:rPr>
              <a:t>DSP’s :  Roles &amp; Skills (cont.)</a:t>
            </a:r>
          </a:p>
          <a:p>
            <a:endParaRPr lang="en-US" sz="36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Companion 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Consequence Broker 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Historian 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Behavioral Plan Supporter 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Scheduler 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Innovator 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Protector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Motivator 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Empathizer  </a:t>
            </a:r>
          </a:p>
          <a:p>
            <a:pPr>
              <a:buFont typeface="Arial" pitchFamily="34" charset="0"/>
              <a:buChar char="•"/>
            </a:pPr>
            <a:endParaRPr lang="en-US" sz="36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3600" dirty="0">
              <a:latin typeface="Elephant" pitchFamily="18" charset="0"/>
            </a:endParaRPr>
          </a:p>
        </p:txBody>
      </p:sp>
      <p:sp>
        <p:nvSpPr>
          <p:cNvPr id="83970" name="AutoShape 2" descr="https://ichemepresident.files.wordpress.com/2014/09/skills.jpg"/>
          <p:cNvSpPr>
            <a:spLocks noChangeAspect="1" noChangeArrowheads="1"/>
          </p:cNvSpPr>
          <p:nvPr/>
        </p:nvSpPr>
        <p:spPr bwMode="auto">
          <a:xfrm>
            <a:off x="155575" y="-1836738"/>
            <a:ext cx="4953000" cy="38385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4191000"/>
            <a:ext cx="294322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Aspirations for Individuals with ID/DD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lephant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5240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Rewarding Jobs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438400"/>
            <a:ext cx="6231466" cy="35052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381000"/>
            <a:ext cx="7696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Elephant" pitchFamily="18" charset="0"/>
              </a:rPr>
              <a:t>The DSP as an Escort:</a:t>
            </a:r>
          </a:p>
          <a:p>
            <a:pPr algn="ctr"/>
            <a:r>
              <a:rPr lang="en-US" sz="3600" dirty="0">
                <a:latin typeface="Elephant" pitchFamily="18" charset="0"/>
              </a:rPr>
              <a:t>“Where do consequences lead?</a:t>
            </a:r>
          </a:p>
          <a:p>
            <a:pPr algn="ctr"/>
            <a:r>
              <a:rPr lang="en-US" sz="3600" dirty="0">
                <a:latin typeface="Elephant" pitchFamily="18" charset="0"/>
              </a:rPr>
              <a:t>Depends on the escort.”</a:t>
            </a:r>
          </a:p>
          <a:p>
            <a:pPr algn="r"/>
            <a:r>
              <a:rPr lang="en-US" sz="3600" dirty="0">
                <a:latin typeface="Elephant" pitchFamily="18" charset="0"/>
              </a:rPr>
              <a:t>        </a:t>
            </a:r>
            <a:r>
              <a:rPr lang="en-US" sz="2000" dirty="0">
                <a:latin typeface="Elephant" pitchFamily="18" charset="0"/>
              </a:rPr>
              <a:t>Stanislaw </a:t>
            </a:r>
            <a:r>
              <a:rPr lang="en-US" sz="2000" dirty="0" err="1">
                <a:latin typeface="Elephant" pitchFamily="18" charset="0"/>
              </a:rPr>
              <a:t>Lem</a:t>
            </a:r>
            <a:endParaRPr lang="en-US" sz="2000" dirty="0">
              <a:latin typeface="Elephant" pitchFamily="18" charset="0"/>
            </a:endParaRPr>
          </a:p>
          <a:p>
            <a:endParaRPr lang="en-US" sz="3600" dirty="0">
              <a:latin typeface="Elephant" pitchFamily="18" charset="0"/>
            </a:endParaRPr>
          </a:p>
          <a:p>
            <a:endParaRPr lang="en-US" sz="36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3600" dirty="0">
              <a:latin typeface="Elephant" pitchFamily="18" charset="0"/>
            </a:endParaRPr>
          </a:p>
        </p:txBody>
      </p:sp>
      <p:pic>
        <p:nvPicPr>
          <p:cNvPr id="87044" name="Picture 4" descr="http://3.bp.blogspot.com/-sFYlrvVOQkk/TxhUahKFu6I/AAAAAAAADMI/49KdBOPZKmA/s640/Native_American_Indian_Tribes_clothes_apache_scout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90800"/>
            <a:ext cx="4124325" cy="341947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304800"/>
            <a:ext cx="708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Elephant" pitchFamily="18" charset="0"/>
              </a:rPr>
              <a:t>Today’s Healthcare</a:t>
            </a:r>
          </a:p>
          <a:p>
            <a:endParaRPr lang="en-US" sz="3600" dirty="0">
              <a:latin typeface="Elephant" pitchFamily="18" charset="0"/>
            </a:endParaRPr>
          </a:p>
          <a:p>
            <a:endParaRPr lang="en-US" sz="36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3600" dirty="0">
              <a:latin typeface="Elephant" pitchFamily="18" charset="0"/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371600"/>
            <a:ext cx="5715000" cy="442160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52400"/>
            <a:ext cx="8229600" cy="790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Elephant" pitchFamily="18" charset="0"/>
              </a:rPr>
              <a:t>Today’s Healthcare:</a:t>
            </a:r>
          </a:p>
          <a:p>
            <a:pPr algn="ctr"/>
            <a:r>
              <a:rPr lang="en-US" sz="3600" dirty="0">
                <a:latin typeface="Elephant" pitchFamily="18" charset="0"/>
              </a:rPr>
              <a:t>A Complex Maze</a:t>
            </a:r>
          </a:p>
          <a:p>
            <a:endParaRPr lang="en-US" sz="36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600" dirty="0">
                <a:latin typeface="Elephant" pitchFamily="18" charset="0"/>
              </a:rPr>
              <a:t>  </a:t>
            </a:r>
            <a:r>
              <a:rPr lang="en-US" sz="3200" dirty="0">
                <a:latin typeface="Elephant" pitchFamily="18" charset="0"/>
              </a:rPr>
              <a:t>Excessive Reliance on technology 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Workforce Shortage 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Fragmented Specialization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Poor Care Coordination 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Mistakes, Errors &amp; Screw Ups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Expensive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Insurance, Eligibility Confusion 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Redundancy 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Time Constraints </a:t>
            </a:r>
          </a:p>
          <a:p>
            <a:endParaRPr lang="en-US" sz="3600" dirty="0">
              <a:latin typeface="Elephant" pitchFamily="18" charset="0"/>
            </a:endParaRPr>
          </a:p>
          <a:p>
            <a:endParaRPr lang="en-US" sz="36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3600" dirty="0">
              <a:latin typeface="Elephant" pitchFamily="18" charset="0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4038600"/>
            <a:ext cx="1524000" cy="1370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5257800"/>
            <a:ext cx="8686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Once again</a:t>
            </a:r>
          </a:p>
          <a:p>
            <a:pPr algn="ctr"/>
            <a:r>
              <a:rPr lang="en-US" sz="3200" dirty="0">
                <a:latin typeface="Elephant" pitchFamily="18" charset="0"/>
              </a:rPr>
              <a:t> we get the short end of the stick</a:t>
            </a:r>
          </a:p>
          <a:p>
            <a:endParaRPr lang="en-US" sz="36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3600" dirty="0">
              <a:latin typeface="Elephant" pitchFamily="18" charset="0"/>
            </a:endParaRPr>
          </a:p>
        </p:txBody>
      </p:sp>
      <p:sp>
        <p:nvSpPr>
          <p:cNvPr id="90114" name="AutoShape 2" descr="https://www.unitedfamily.com/wp-content/uploads/2013/02/2-Sticks.png"/>
          <p:cNvSpPr>
            <a:spLocks noChangeAspect="1" noChangeArrowheads="1"/>
          </p:cNvSpPr>
          <p:nvPr/>
        </p:nvSpPr>
        <p:spPr bwMode="auto">
          <a:xfrm>
            <a:off x="155575" y="-1165225"/>
            <a:ext cx="2438400" cy="24384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3048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Elephant" pitchFamily="18" charset="0"/>
              </a:rPr>
              <a:t>ER visits are tripled for </a:t>
            </a:r>
          </a:p>
          <a:p>
            <a:pPr algn="ctr"/>
            <a:r>
              <a:rPr lang="en-US" sz="3600" dirty="0">
                <a:latin typeface="Elephant" pitchFamily="18" charset="0"/>
              </a:rPr>
              <a:t>adults with ID/DD</a:t>
            </a:r>
          </a:p>
        </p:txBody>
      </p:sp>
      <p:pic>
        <p:nvPicPr>
          <p:cNvPr id="90118" name="Picture 6" descr="http://visualnews-wp-media-prod.s3.amazonaws.com/wp-content/uploads/2016/02/13160000/emergenc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600200"/>
            <a:ext cx="5562600" cy="339936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029200"/>
            <a:ext cx="8686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Once again</a:t>
            </a:r>
          </a:p>
          <a:p>
            <a:pPr algn="ctr"/>
            <a:r>
              <a:rPr lang="en-US" sz="3200" dirty="0">
                <a:latin typeface="Elephant" pitchFamily="18" charset="0"/>
              </a:rPr>
              <a:t> we get the short end of the stick</a:t>
            </a:r>
          </a:p>
          <a:p>
            <a:endParaRPr lang="en-US" sz="36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3600" dirty="0">
              <a:latin typeface="Elephant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57200"/>
            <a:ext cx="8686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Difficult patients more likely to be medically misdiagnosed.  </a:t>
            </a:r>
          </a:p>
          <a:p>
            <a:pPr algn="ctr"/>
            <a:r>
              <a:rPr lang="en-US" sz="3200" dirty="0">
                <a:latin typeface="Elephant" pitchFamily="18" charset="0"/>
              </a:rPr>
              <a:t> </a:t>
            </a:r>
          </a:p>
          <a:p>
            <a:endParaRPr lang="en-US" sz="36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3600" dirty="0">
              <a:latin typeface="Elephant" pitchFamily="18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4267200"/>
            <a:ext cx="1524000" cy="1370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8" name="Picture 2" descr="http://www.menshealth.com/sites/menshealth.com/files/2014/09/confused-doct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676400"/>
            <a:ext cx="4930499" cy="31242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5410200"/>
            <a:ext cx="8686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Once again</a:t>
            </a:r>
          </a:p>
          <a:p>
            <a:pPr algn="ctr"/>
            <a:r>
              <a:rPr lang="en-US" sz="3200" dirty="0">
                <a:latin typeface="Elephant" pitchFamily="18" charset="0"/>
              </a:rPr>
              <a:t> we get the short end of the stick</a:t>
            </a:r>
          </a:p>
          <a:p>
            <a:endParaRPr lang="en-US" sz="36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3600" dirty="0">
              <a:latin typeface="Elephant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304800"/>
            <a:ext cx="8686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Elephant" pitchFamily="18" charset="0"/>
              </a:rPr>
              <a:t>Lifespan of an individual with </a:t>
            </a:r>
          </a:p>
          <a:p>
            <a:pPr algn="ctr"/>
            <a:r>
              <a:rPr lang="en-US" sz="2800" dirty="0">
                <a:latin typeface="Elephant" pitchFamily="18" charset="0"/>
              </a:rPr>
              <a:t>Down Syndrome is 55 yrs.</a:t>
            </a:r>
          </a:p>
          <a:p>
            <a:pPr algn="ctr"/>
            <a:endParaRPr lang="en-US" sz="800" dirty="0">
              <a:latin typeface="Elephant" pitchFamily="18" charset="0"/>
            </a:endParaRPr>
          </a:p>
          <a:p>
            <a:pPr algn="ctr"/>
            <a:r>
              <a:rPr lang="en-US" sz="2800" dirty="0">
                <a:latin typeface="Elephant" pitchFamily="18" charset="0"/>
              </a:rPr>
              <a:t>Lifespan of an African American with </a:t>
            </a:r>
          </a:p>
          <a:p>
            <a:pPr algn="ctr"/>
            <a:r>
              <a:rPr lang="en-US" sz="2800" dirty="0">
                <a:latin typeface="Elephant" pitchFamily="18" charset="0"/>
              </a:rPr>
              <a:t>Down Syndrome is 25 yrs.</a:t>
            </a:r>
          </a:p>
          <a:p>
            <a:endParaRPr lang="en-US" sz="36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3600" dirty="0">
              <a:latin typeface="Elephant" pitchFamily="18" charset="0"/>
            </a:endParaRPr>
          </a:p>
        </p:txBody>
      </p:sp>
      <p:sp>
        <p:nvSpPr>
          <p:cNvPr id="92162" name="AutoShape 2" descr="https://s-media-cache-ak0.pinimg.com/736x/80/06/50/800650ded68d77ff92b7d1fc5f1c3ff9.jpg"/>
          <p:cNvSpPr>
            <a:spLocks noChangeAspect="1" noChangeArrowheads="1"/>
          </p:cNvSpPr>
          <p:nvPr/>
        </p:nvSpPr>
        <p:spPr bwMode="auto">
          <a:xfrm>
            <a:off x="155575" y="-1676400"/>
            <a:ext cx="6229350" cy="3505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64" name="AutoShape 4" descr="https://s-media-cache-ak0.pinimg.com/736x/80/06/50/800650ded68d77ff92b7d1fc5f1c3ff9.jpg"/>
          <p:cNvSpPr>
            <a:spLocks noChangeAspect="1" noChangeArrowheads="1"/>
          </p:cNvSpPr>
          <p:nvPr/>
        </p:nvSpPr>
        <p:spPr bwMode="auto">
          <a:xfrm>
            <a:off x="155575" y="-1676400"/>
            <a:ext cx="6229350" cy="3505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66" name="AutoShape 6" descr="https://s-media-cache-ak0.pinimg.com/736x/80/06/50/800650ded68d77ff92b7d1fc5f1c3ff9.jpg"/>
          <p:cNvSpPr>
            <a:spLocks noChangeAspect="1" noChangeArrowheads="1"/>
          </p:cNvSpPr>
          <p:nvPr/>
        </p:nvSpPr>
        <p:spPr bwMode="auto">
          <a:xfrm>
            <a:off x="155575" y="-1676400"/>
            <a:ext cx="6229350" cy="3505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4495800"/>
            <a:ext cx="1524000" cy="1370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438400"/>
            <a:ext cx="4572000" cy="2851526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04800"/>
            <a:ext cx="8686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9 out of 10 patients don’t fully </a:t>
            </a:r>
          </a:p>
          <a:p>
            <a:pPr algn="ctr"/>
            <a:r>
              <a:rPr lang="en-US" sz="3200" dirty="0">
                <a:latin typeface="Elephant" pitchFamily="18" charset="0"/>
              </a:rPr>
              <a:t>understand or remember what to do after a doctors visit.</a:t>
            </a:r>
            <a:endParaRPr lang="en-US" sz="36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3600" dirty="0">
              <a:latin typeface="Elephant" pitchFamily="18" charset="0"/>
            </a:endParaRPr>
          </a:p>
        </p:txBody>
      </p:sp>
      <p:sp>
        <p:nvSpPr>
          <p:cNvPr id="93186" name="AutoShape 2" descr="https://c1.staticflickr.com/7/6080/6104068209_d134b246f5_b.jpg"/>
          <p:cNvSpPr>
            <a:spLocks noChangeAspect="1" noChangeArrowheads="1"/>
          </p:cNvSpPr>
          <p:nvPr/>
        </p:nvSpPr>
        <p:spPr bwMode="auto">
          <a:xfrm>
            <a:off x="155575" y="-1836738"/>
            <a:ext cx="5753100" cy="38385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5334000"/>
            <a:ext cx="8686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Once again</a:t>
            </a:r>
          </a:p>
          <a:p>
            <a:pPr algn="ctr"/>
            <a:r>
              <a:rPr lang="en-US" sz="3200" dirty="0">
                <a:latin typeface="Elephant" pitchFamily="18" charset="0"/>
              </a:rPr>
              <a:t> we get the short end of the stick</a:t>
            </a:r>
          </a:p>
          <a:p>
            <a:endParaRPr lang="en-US" sz="36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3600" dirty="0">
              <a:latin typeface="Elephant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4495800"/>
            <a:ext cx="1524000" cy="1370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133600"/>
            <a:ext cx="4448175" cy="29908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304800"/>
            <a:ext cx="8686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8 out of 10 patients don’t tell the doctor what they intended to tell them.</a:t>
            </a:r>
            <a:endParaRPr lang="en-US" sz="36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3600" dirty="0">
              <a:latin typeface="Elephant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5257800"/>
            <a:ext cx="8686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Once again</a:t>
            </a:r>
          </a:p>
          <a:p>
            <a:pPr algn="ctr"/>
            <a:r>
              <a:rPr lang="en-US" sz="3200" dirty="0">
                <a:latin typeface="Elephant" pitchFamily="18" charset="0"/>
              </a:rPr>
              <a:t> we get the short end of the stick</a:t>
            </a:r>
          </a:p>
          <a:p>
            <a:endParaRPr lang="en-US" sz="36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3600" dirty="0">
              <a:latin typeface="Elephant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4267200"/>
            <a:ext cx="1524000" cy="1370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676400"/>
            <a:ext cx="4895850" cy="32956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4495800"/>
            <a:ext cx="1524000" cy="1370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5410200"/>
            <a:ext cx="8686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Once again</a:t>
            </a:r>
          </a:p>
          <a:p>
            <a:pPr algn="ctr"/>
            <a:r>
              <a:rPr lang="en-US" sz="3200" dirty="0">
                <a:latin typeface="Elephant" pitchFamily="18" charset="0"/>
              </a:rPr>
              <a:t> we get the short end of the stick</a:t>
            </a:r>
          </a:p>
          <a:p>
            <a:endParaRPr lang="en-US" sz="36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3600" dirty="0">
              <a:latin typeface="Elephant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304800"/>
            <a:ext cx="8686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Elephant" pitchFamily="18" charset="0"/>
              </a:rPr>
              <a:t>Nearly half of all patients have </a:t>
            </a:r>
          </a:p>
          <a:p>
            <a:pPr algn="ctr"/>
            <a:r>
              <a:rPr lang="en-US" sz="3000" dirty="0">
                <a:latin typeface="Elephant" pitchFamily="18" charset="0"/>
              </a:rPr>
              <a:t>difficulty understanding and acting on </a:t>
            </a:r>
          </a:p>
          <a:p>
            <a:pPr algn="ctr"/>
            <a:r>
              <a:rPr lang="en-US" sz="3000" dirty="0">
                <a:latin typeface="Elephant" pitchFamily="18" charset="0"/>
              </a:rPr>
              <a:t>health information</a:t>
            </a:r>
          </a:p>
          <a:p>
            <a:pPr>
              <a:buFont typeface="Arial" pitchFamily="34" charset="0"/>
              <a:buChar char="•"/>
            </a:pPr>
            <a:endParaRPr lang="en-US" sz="3600" dirty="0">
              <a:latin typeface="Elephant" pitchFamily="18" charset="0"/>
            </a:endParaRPr>
          </a:p>
        </p:txBody>
      </p:sp>
      <p:pic>
        <p:nvPicPr>
          <p:cNvPr id="95234" name="Picture 2" descr="http://www.consumer-health.com/wp-content/uploads/2015/01/DTC_Message_300px-300x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981200"/>
            <a:ext cx="4550831" cy="32766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04800"/>
            <a:ext cx="86868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The consequences of dysfunctional medical appointments:</a:t>
            </a:r>
          </a:p>
          <a:p>
            <a:pPr algn="ctr"/>
            <a:endParaRPr lang="en-US" sz="32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Medication Mismanagement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Missed Follow-up Appointments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Missed Referral Appointments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Missed Diagnostic Referrals 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Missed Therapy Referrals </a:t>
            </a:r>
            <a:endParaRPr lang="en-US" sz="3600" dirty="0">
              <a:latin typeface="Elephant" pitchFamily="18" charset="0"/>
            </a:endParaRPr>
          </a:p>
          <a:p>
            <a:endParaRPr lang="en-US" sz="3600" dirty="0">
              <a:latin typeface="Elephant" pitchFamily="18" charset="0"/>
            </a:endParaRPr>
          </a:p>
        </p:txBody>
      </p:sp>
      <p:pic>
        <p:nvPicPr>
          <p:cNvPr id="96258" name="Picture 2" descr="http://cdn2.hubspot.net/hub/436828/file-2254024046-jpg/stock-footage-a-plastic-bottle-filled-with-pills-falls-to-the-ground-spilling-the-pil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4191000"/>
            <a:ext cx="3810000" cy="2133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Aspirations for Individuals with</a:t>
            </a:r>
            <a:r>
              <a:rPr lang="en-US" sz="4400" dirty="0">
                <a:latin typeface="Elephant" pitchFamily="18" charset="0"/>
              </a:rPr>
              <a:t> ID/DD</a:t>
            </a:r>
            <a:r>
              <a:rPr lang="en-US" sz="4400" dirty="0">
                <a:latin typeface="Elephant" pitchFamily="18" charset="0"/>
                <a:ea typeface="+mj-ea"/>
                <a:cs typeface="+mj-cs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lephant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5240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Home Ownership</a:t>
            </a: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438400"/>
            <a:ext cx="4876800" cy="3791712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457200"/>
            <a:ext cx="8991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    The stages of a medical appointment:</a:t>
            </a:r>
          </a:p>
          <a:p>
            <a:pPr algn="ctr"/>
            <a:endParaRPr lang="en-US" sz="32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  Preparation &amp; communication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  Arriving at the Doctor’s office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  Meet the staff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  The office/clinic environment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  Encounter with the health provider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  Results &amp; recommendations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  Adherence to “next steps”</a:t>
            </a:r>
          </a:p>
        </p:txBody>
      </p:sp>
      <p:sp>
        <p:nvSpPr>
          <p:cNvPr id="97284" name="AutoShape 4" descr="http://blog.itriagehealth.com/wp-content/uploads/2012/09/iStock_000019607884XSmall.jpg"/>
          <p:cNvSpPr>
            <a:spLocks noChangeAspect="1" noChangeArrowheads="1"/>
          </p:cNvSpPr>
          <p:nvPr/>
        </p:nvSpPr>
        <p:spPr bwMode="auto">
          <a:xfrm>
            <a:off x="63500" y="-136525"/>
            <a:ext cx="3371850" cy="3228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4158712"/>
            <a:ext cx="2609850" cy="249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33400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    The stages of a medical appointment:</a:t>
            </a:r>
          </a:p>
          <a:p>
            <a:endParaRPr lang="en-US" sz="3200" dirty="0">
              <a:latin typeface="Elephant" pitchFamily="18" charset="0"/>
            </a:endParaRPr>
          </a:p>
          <a:p>
            <a:pPr marL="514350"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	Preparation &amp; communication</a:t>
            </a:r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514600"/>
            <a:ext cx="3914775" cy="35623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33400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    The stages of a medical appointment:</a:t>
            </a:r>
          </a:p>
          <a:p>
            <a:endParaRPr lang="en-US" sz="3200" dirty="0">
              <a:latin typeface="Elephant" pitchFamily="18" charset="0"/>
            </a:endParaRPr>
          </a:p>
          <a:p>
            <a:pPr marL="514350" indent="342900"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Preparation &amp; communication</a:t>
            </a:r>
          </a:p>
        </p:txBody>
      </p:sp>
      <p:pic>
        <p:nvPicPr>
          <p:cNvPr id="128002" name="Picture 2" descr="http://rapid-elearning-blog.s3.amazonaws.com/0614/tell-show-do-instructional-desig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895600"/>
            <a:ext cx="4657725" cy="1876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33400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    The stages of a medical appointment:</a:t>
            </a:r>
          </a:p>
          <a:p>
            <a:pPr algn="ctr"/>
            <a:endParaRPr lang="en-US" sz="3200" dirty="0">
              <a:latin typeface="Elephant" pitchFamily="18" charset="0"/>
            </a:endParaRPr>
          </a:p>
          <a:p>
            <a:pPr marL="514350" indent="171450"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Preparation &amp; communication</a:t>
            </a:r>
          </a:p>
        </p:txBody>
      </p:sp>
      <p:sp>
        <p:nvSpPr>
          <p:cNvPr id="144386" name="AutoShape 2" descr="https://s-media-cache-ak0.pinimg.com/236x/8d/fe/25/8dfe252a528163fbf83ae68e6482f55d.jpg"/>
          <p:cNvSpPr>
            <a:spLocks noChangeAspect="1" noChangeArrowheads="1"/>
          </p:cNvSpPr>
          <p:nvPr/>
        </p:nvSpPr>
        <p:spPr bwMode="auto">
          <a:xfrm>
            <a:off x="155575" y="-1485900"/>
            <a:ext cx="2247900" cy="31051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209800"/>
            <a:ext cx="2923649" cy="40386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33400"/>
            <a:ext cx="899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   The stages of a medical appointment:</a:t>
            </a:r>
          </a:p>
          <a:p>
            <a:pPr algn="ctr"/>
            <a:endParaRPr lang="en-US" sz="2400" dirty="0">
              <a:latin typeface="Elephant" pitchFamily="18" charset="0"/>
            </a:endParaRPr>
          </a:p>
          <a:p>
            <a:pPr marL="685800" indent="-342900">
              <a:buFont typeface="Arial" pitchFamily="34" charset="0"/>
              <a:buChar char="•"/>
            </a:pPr>
            <a:r>
              <a:rPr lang="en-US" sz="3200" b="1" dirty="0">
                <a:latin typeface="Elephant" pitchFamily="18" charset="0"/>
              </a:rPr>
              <a:t>Arriving</a:t>
            </a:r>
            <a:r>
              <a:rPr lang="en-US" sz="3200" dirty="0">
                <a:latin typeface="Elephant" pitchFamily="18" charset="0"/>
              </a:rPr>
              <a:t> at the Office</a:t>
            </a:r>
          </a:p>
          <a:p>
            <a:endParaRPr lang="en-US" sz="3200" dirty="0">
              <a:latin typeface="Elephant" pitchFamily="18" charset="0"/>
            </a:endParaRPr>
          </a:p>
        </p:txBody>
      </p:sp>
      <p:sp>
        <p:nvSpPr>
          <p:cNvPr id="66562" name="AutoShape 2" descr="https://alsanda.files.wordpress.com/2012/09/receptionist.gif"/>
          <p:cNvSpPr>
            <a:spLocks noChangeAspect="1" noChangeArrowheads="1"/>
          </p:cNvSpPr>
          <p:nvPr/>
        </p:nvSpPr>
        <p:spPr bwMode="auto">
          <a:xfrm>
            <a:off x="155575" y="-2955925"/>
            <a:ext cx="5838825" cy="6172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2057400"/>
            <a:ext cx="3066916" cy="325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2400" y="5638799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latin typeface="Elephant" pitchFamily="18" charset="0"/>
            </a:endParaRPr>
          </a:p>
          <a:p>
            <a:pPr algn="ctr"/>
            <a:endParaRPr lang="en-US" sz="3200" dirty="0">
              <a:latin typeface="Elephant" pitchFamily="18" charset="0"/>
            </a:endParaRPr>
          </a:p>
          <a:p>
            <a:endParaRPr lang="en-US" sz="3200" dirty="0">
              <a:latin typeface="Elephant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4648200"/>
            <a:ext cx="8991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latin typeface="Elephant" pitchFamily="18" charset="0"/>
            </a:endParaRPr>
          </a:p>
          <a:p>
            <a:pPr algn="ctr"/>
            <a:endParaRPr lang="en-US" sz="3200" dirty="0">
              <a:latin typeface="Elephant" pitchFamily="18" charset="0"/>
            </a:endParaRPr>
          </a:p>
          <a:p>
            <a:r>
              <a:rPr lang="en-US" sz="3200" dirty="0">
                <a:latin typeface="Elephant" pitchFamily="18" charset="0"/>
              </a:rPr>
              <a:t>       Anticipate any and ALL receptions </a:t>
            </a:r>
          </a:p>
          <a:p>
            <a:pPr algn="ctr"/>
            <a:endParaRPr lang="en-US" sz="3200" dirty="0">
              <a:latin typeface="Elephant" pitchFamily="18" charset="0"/>
            </a:endParaRPr>
          </a:p>
          <a:p>
            <a:endParaRPr lang="en-US" sz="3200" dirty="0">
              <a:latin typeface="Elephant" pitchFamily="18" charset="0"/>
            </a:endParaRPr>
          </a:p>
          <a:p>
            <a:endParaRPr lang="en-US" sz="3200" dirty="0">
              <a:latin typeface="Elephant" pitchFamily="18" charset="0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33400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   The stages of a medical appointment:</a:t>
            </a:r>
          </a:p>
          <a:p>
            <a:pPr algn="ctr"/>
            <a:endParaRPr lang="en-US" sz="3200" dirty="0">
              <a:latin typeface="Elephant" pitchFamily="18" charset="0"/>
            </a:endParaRPr>
          </a:p>
          <a:p>
            <a:pPr marL="342900"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Preparation &amp; communication</a:t>
            </a:r>
          </a:p>
        </p:txBody>
      </p:sp>
      <p:pic>
        <p:nvPicPr>
          <p:cNvPr id="146434" name="Picture 2" descr="http://www.practice-makers.com/hip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514600"/>
            <a:ext cx="4867275" cy="33147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04800"/>
            <a:ext cx="8991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3200" dirty="0">
                <a:latin typeface="Elephant" pitchFamily="18" charset="0"/>
              </a:rPr>
              <a:t>   The stages of a medical appointment:</a:t>
            </a:r>
          </a:p>
          <a:p>
            <a:pPr algn="ctr"/>
            <a:endParaRPr lang="en-US" sz="2800" dirty="0">
              <a:latin typeface="Elephant" pitchFamily="18" charset="0"/>
            </a:endParaRPr>
          </a:p>
          <a:p>
            <a:pPr marL="571500" indent="171450"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Preparation &amp; communication</a:t>
            </a:r>
          </a:p>
        </p:txBody>
      </p:sp>
      <p:sp>
        <p:nvSpPr>
          <p:cNvPr id="144386" name="AutoShape 2" descr="https://s-media-cache-ak0.pinimg.com/236x/8d/fe/25/8dfe252a528163fbf83ae68e6482f55d.jpg"/>
          <p:cNvSpPr>
            <a:spLocks noChangeAspect="1" noChangeArrowheads="1"/>
          </p:cNvSpPr>
          <p:nvPr/>
        </p:nvSpPr>
        <p:spPr bwMode="auto">
          <a:xfrm>
            <a:off x="155575" y="-1485900"/>
            <a:ext cx="2247900" cy="31051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209800"/>
            <a:ext cx="4495800" cy="4308334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33400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     The stages of a medical appointment:</a:t>
            </a:r>
          </a:p>
          <a:p>
            <a:endParaRPr lang="en-US" sz="32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Meet the staff</a:t>
            </a: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2209800"/>
            <a:ext cx="3762375" cy="33909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5867400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The Medical </a:t>
            </a:r>
            <a:r>
              <a:rPr lang="en-US" sz="3200" dirty="0" err="1">
                <a:latin typeface="Elephant" pitchFamily="18" charset="0"/>
              </a:rPr>
              <a:t>ASSistant</a:t>
            </a:r>
            <a:endParaRPr lang="en-US" sz="3200" dirty="0">
              <a:latin typeface="Elephant" pitchFamily="18" charset="0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533400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The stages of a medical appointment:</a:t>
            </a:r>
          </a:p>
          <a:p>
            <a:endParaRPr lang="en-US" sz="32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Meet the staff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715000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The Nurse</a:t>
            </a:r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371600"/>
            <a:ext cx="3352800" cy="429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33400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    The stages of a medical appointment:</a:t>
            </a:r>
          </a:p>
          <a:p>
            <a:endParaRPr lang="en-US" sz="32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Meet the staff</a:t>
            </a:r>
          </a:p>
        </p:txBody>
      </p:sp>
      <p:sp>
        <p:nvSpPr>
          <p:cNvPr id="110594" name="AutoShape 2" descr="https://mariontechnicalcollege.files.wordpress.com/2012/03/istick.jpeg"/>
          <p:cNvSpPr>
            <a:spLocks noChangeAspect="1" noChangeArrowheads="1"/>
          </p:cNvSpPr>
          <p:nvPr/>
        </p:nvSpPr>
        <p:spPr bwMode="auto">
          <a:xfrm>
            <a:off x="155575" y="-1836738"/>
            <a:ext cx="3838575" cy="38385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9812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2400" y="5715000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The Phlebotomist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Aspirations for Individuals with </a:t>
            </a:r>
            <a:r>
              <a:rPr lang="en-US" sz="4400" dirty="0">
                <a:latin typeface="Elephant" pitchFamily="18" charset="0"/>
              </a:rPr>
              <a:t>ID/DD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lephant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4478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 Voting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362200"/>
            <a:ext cx="4780153" cy="4043362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://sunriserounds.com/wp-content/uploads/2013/09/bigstock-Cartoon-doctor-with-a-cape-16083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1905000"/>
            <a:ext cx="4333875" cy="383857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81000" y="533400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    The stages of a medical appointment:</a:t>
            </a:r>
          </a:p>
          <a:p>
            <a:endParaRPr lang="en-US" sz="32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Meet the staff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943600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The Physician (or NP or PA)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33400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     The stages of a medical appointment:</a:t>
            </a:r>
          </a:p>
          <a:p>
            <a:endParaRPr lang="en-US" sz="32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Meet the staff</a:t>
            </a:r>
          </a:p>
        </p:txBody>
      </p:sp>
      <p:pic>
        <p:nvPicPr>
          <p:cNvPr id="108546" name="Picture 2" descr="http://static.tvtropes.org/pmwiki/pub/images/p38127_19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2209800"/>
            <a:ext cx="3067050" cy="306705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52400" y="5486400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The X-Ray (Imaging) Tech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33400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     The stages of a medical appointment:</a:t>
            </a:r>
          </a:p>
          <a:p>
            <a:endParaRPr lang="en-US" sz="32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Meet the staff</a:t>
            </a: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362200"/>
            <a:ext cx="4556961" cy="288607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2400" y="5486400"/>
            <a:ext cx="899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The Biller / Coder / Parking Ticket Stamper  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33400"/>
            <a:ext cx="8991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    The stages of a medical appointment:</a:t>
            </a:r>
          </a:p>
          <a:p>
            <a:pPr>
              <a:buFont typeface="Arial" pitchFamily="34" charset="0"/>
              <a:buChar char="•"/>
            </a:pPr>
            <a:endParaRPr lang="en-US" sz="32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The Clinic Environment: </a:t>
            </a:r>
          </a:p>
          <a:p>
            <a:pPr algn="ctr"/>
            <a:endParaRPr lang="en-US" sz="3200" dirty="0">
              <a:latin typeface="Elephant" pitchFamily="18" charset="0"/>
            </a:endParaRPr>
          </a:p>
          <a:p>
            <a:endParaRPr lang="en-US" sz="3200" dirty="0">
              <a:latin typeface="Elephant" pitchFamily="18" charset="0"/>
            </a:endParaRPr>
          </a:p>
        </p:txBody>
      </p:sp>
      <p:pic>
        <p:nvPicPr>
          <p:cNvPr id="64514" name="Picture 2" descr="http://cache1.asset-cache.net/gc/200181781-001-mature-man-in-medical-gown-sitting-on-gettyimages.jpg?v=1&amp;c=IWSAsset&amp;k=2&amp;d=KqSlHkdxtzQlC%2fffuCPNYE2KQHR%2bIcuHj82cOGf64eTgNfJhozUlxKOo3z1e141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2286000"/>
            <a:ext cx="2556479" cy="35052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52400" y="5943600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The Gown</a:t>
            </a:r>
          </a:p>
          <a:p>
            <a:pPr algn="ctr"/>
            <a:endParaRPr lang="en-US" sz="3200" dirty="0">
              <a:latin typeface="Elephant" pitchFamily="18" charset="0"/>
            </a:endParaRPr>
          </a:p>
          <a:p>
            <a:endParaRPr lang="en-US" sz="3200" dirty="0">
              <a:latin typeface="Elephant" pitchFamily="18" charset="0"/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33400"/>
            <a:ext cx="8991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    The stages of a medical appointment:</a:t>
            </a:r>
          </a:p>
          <a:p>
            <a:pPr>
              <a:buFont typeface="Arial" pitchFamily="34" charset="0"/>
              <a:buChar char="•"/>
            </a:pPr>
            <a:endParaRPr lang="en-US" sz="32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The Clinic Environment: </a:t>
            </a:r>
          </a:p>
          <a:p>
            <a:pPr algn="ctr"/>
            <a:endParaRPr lang="en-US" sz="3200" dirty="0">
              <a:latin typeface="Elephant" pitchFamily="18" charset="0"/>
            </a:endParaRPr>
          </a:p>
          <a:p>
            <a:endParaRPr lang="en-US" sz="3200" dirty="0">
              <a:latin typeface="Elephant" pitchFamily="18" charset="0"/>
            </a:endParaRPr>
          </a:p>
        </p:txBody>
      </p:sp>
      <p:pic>
        <p:nvPicPr>
          <p:cNvPr id="112642" name="Picture 2" descr="http://m.chronicle.augusta.com/sites/default/files/imagecache/mobile_story_full/11219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286000"/>
            <a:ext cx="4003134" cy="28956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5562600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Tools of the Trade </a:t>
            </a:r>
          </a:p>
          <a:p>
            <a:pPr algn="ctr"/>
            <a:endParaRPr lang="en-US" sz="3200" dirty="0">
              <a:latin typeface="Elephant" pitchFamily="18" charset="0"/>
            </a:endParaRPr>
          </a:p>
          <a:p>
            <a:endParaRPr lang="en-US" sz="3200" dirty="0">
              <a:latin typeface="Elephant" pitchFamily="18" charset="0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33400"/>
            <a:ext cx="8991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     The stages of a medical appointment:</a:t>
            </a:r>
          </a:p>
          <a:p>
            <a:pPr>
              <a:buFont typeface="Arial" pitchFamily="34" charset="0"/>
              <a:buChar char="•"/>
            </a:pPr>
            <a:endParaRPr lang="en-US" sz="32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The Clinic Environment: </a:t>
            </a:r>
          </a:p>
          <a:p>
            <a:pPr algn="ctr"/>
            <a:endParaRPr lang="en-US" sz="3200" dirty="0">
              <a:latin typeface="Elephant" pitchFamily="18" charset="0"/>
            </a:endParaRPr>
          </a:p>
          <a:p>
            <a:endParaRPr lang="en-US" sz="3200" dirty="0">
              <a:latin typeface="Elephant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562600"/>
            <a:ext cx="8991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The Control Room of the </a:t>
            </a:r>
          </a:p>
          <a:p>
            <a:pPr algn="ctr"/>
            <a:r>
              <a:rPr lang="en-US" sz="3200" dirty="0">
                <a:latin typeface="Elephant" pitchFamily="18" charset="0"/>
              </a:rPr>
              <a:t>Mother Ship </a:t>
            </a:r>
          </a:p>
          <a:p>
            <a:pPr algn="ctr"/>
            <a:endParaRPr lang="en-US" sz="3200" dirty="0">
              <a:latin typeface="Elephant" pitchFamily="18" charset="0"/>
            </a:endParaRPr>
          </a:p>
          <a:p>
            <a:endParaRPr lang="en-US" sz="3200" dirty="0">
              <a:latin typeface="Elephant" pitchFamily="18" charset="0"/>
            </a:endParaRPr>
          </a:p>
        </p:txBody>
      </p:sp>
      <p:pic>
        <p:nvPicPr>
          <p:cNvPr id="113666" name="Picture 2" descr="http://sclerallens.com/images/instruments/Exam-Room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209800"/>
            <a:ext cx="4572000" cy="3055583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04800"/>
            <a:ext cx="8991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    The stages of a medical appointment:</a:t>
            </a:r>
          </a:p>
          <a:p>
            <a:pPr>
              <a:buFont typeface="Arial" pitchFamily="34" charset="0"/>
              <a:buChar char="•"/>
            </a:pPr>
            <a:endParaRPr lang="en-US" sz="32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The Clinic Environment: </a:t>
            </a:r>
          </a:p>
          <a:p>
            <a:pPr algn="ctr"/>
            <a:endParaRPr lang="en-US" sz="3200" dirty="0">
              <a:latin typeface="Elephant" pitchFamily="18" charset="0"/>
            </a:endParaRPr>
          </a:p>
          <a:p>
            <a:endParaRPr lang="en-US" sz="3200" dirty="0">
              <a:latin typeface="Elephant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562600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 </a:t>
            </a:r>
          </a:p>
          <a:p>
            <a:pPr algn="ctr"/>
            <a:endParaRPr lang="en-US" sz="3200" dirty="0">
              <a:latin typeface="Elephant" pitchFamily="18" charset="0"/>
            </a:endParaRPr>
          </a:p>
          <a:p>
            <a:endParaRPr lang="en-US" sz="3200" dirty="0">
              <a:latin typeface="Elephant" pitchFamily="18" charset="0"/>
            </a:endParaRPr>
          </a:p>
        </p:txBody>
      </p:sp>
      <p:pic>
        <p:nvPicPr>
          <p:cNvPr id="125954" name="Picture 2" descr="http://www.extremetech.com/wp-content/uploads/2014/10/mri-scann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057400"/>
            <a:ext cx="5181600" cy="345154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0" y="5791200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Time for a closer look</a:t>
            </a:r>
          </a:p>
          <a:p>
            <a:pPr algn="ctr"/>
            <a:endParaRPr lang="en-US" sz="3200" dirty="0">
              <a:latin typeface="Elephant" pitchFamily="18" charset="0"/>
            </a:endParaRPr>
          </a:p>
          <a:p>
            <a:endParaRPr lang="en-US" sz="3200" dirty="0">
              <a:latin typeface="Elephant" pitchFamily="18" charset="0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33400"/>
            <a:ext cx="8991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    The stages of a medical appointment:</a:t>
            </a:r>
          </a:p>
          <a:p>
            <a:pPr>
              <a:buFont typeface="Arial" pitchFamily="34" charset="0"/>
              <a:buChar char="•"/>
            </a:pPr>
            <a:endParaRPr lang="en-US" sz="32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The Clinic Environment: </a:t>
            </a:r>
          </a:p>
          <a:p>
            <a:pPr algn="ctr"/>
            <a:endParaRPr lang="en-US" sz="3200" dirty="0">
              <a:latin typeface="Elephant" pitchFamily="18" charset="0"/>
            </a:endParaRPr>
          </a:p>
          <a:p>
            <a:endParaRPr lang="en-US" sz="3200" dirty="0">
              <a:latin typeface="Elephant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5638800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The Eye Exam  </a:t>
            </a:r>
          </a:p>
          <a:p>
            <a:pPr algn="ctr"/>
            <a:endParaRPr lang="en-US" sz="3200" dirty="0">
              <a:latin typeface="Elephant" pitchFamily="18" charset="0"/>
            </a:endParaRPr>
          </a:p>
          <a:p>
            <a:endParaRPr lang="en-US" sz="3200" dirty="0">
              <a:latin typeface="Elephant" pitchFamily="18" charset="0"/>
            </a:endParaRPr>
          </a:p>
        </p:txBody>
      </p:sp>
      <p:sp>
        <p:nvSpPr>
          <p:cNvPr id="114690" name="AutoShape 2" descr="https://upload.wikimedia.org/wikipedia/commons/6/64/Man_at_Phoropter.jpg"/>
          <p:cNvSpPr>
            <a:spLocks noChangeAspect="1" noChangeArrowheads="1"/>
          </p:cNvSpPr>
          <p:nvPr/>
        </p:nvSpPr>
        <p:spPr bwMode="auto">
          <a:xfrm>
            <a:off x="155575" y="-1836738"/>
            <a:ext cx="5086350" cy="38385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209800"/>
            <a:ext cx="4441371" cy="33528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04800"/>
            <a:ext cx="899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     The stages of a medical appointment:</a:t>
            </a:r>
          </a:p>
          <a:p>
            <a:pPr algn="ctr"/>
            <a:endParaRPr lang="en-US" sz="20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The Clinical Encounter: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4800600"/>
            <a:ext cx="8991600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Elephant" pitchFamily="18" charset="0"/>
              </a:rPr>
              <a:t>The 3 Peas in a Pod</a:t>
            </a:r>
          </a:p>
          <a:p>
            <a:pPr algn="ctr"/>
            <a:endParaRPr lang="en-US" sz="1100" dirty="0">
              <a:latin typeface="Elephant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2400" dirty="0">
                <a:latin typeface="Elephant" pitchFamily="18" charset="0"/>
              </a:rPr>
              <a:t>  The Patient</a:t>
            </a:r>
          </a:p>
          <a:p>
            <a:pPr algn="ctr">
              <a:buFont typeface="Arial" pitchFamily="34" charset="0"/>
              <a:buChar char="•"/>
            </a:pPr>
            <a:r>
              <a:rPr lang="en-US" sz="2400" dirty="0">
                <a:latin typeface="Elephant" pitchFamily="18" charset="0"/>
              </a:rPr>
              <a:t>  The Provider (MD, NP, PA)</a:t>
            </a:r>
          </a:p>
          <a:p>
            <a:pPr algn="ctr">
              <a:buFont typeface="Arial" pitchFamily="34" charset="0"/>
              <a:buChar char="•"/>
            </a:pPr>
            <a:r>
              <a:rPr lang="en-US" sz="2400" dirty="0">
                <a:latin typeface="Elephant" pitchFamily="18" charset="0"/>
              </a:rPr>
              <a:t>  The Professional (DSP)</a:t>
            </a:r>
          </a:p>
        </p:txBody>
      </p:sp>
      <p:pic>
        <p:nvPicPr>
          <p:cNvPr id="63490" name="Picture 2" descr="http://media.kids-myshot.nationalgeographic.com/2011/09/4e713fe9a6948IMG_4325_large_medi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828800"/>
            <a:ext cx="4648200" cy="292836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533400"/>
            <a:ext cx="8991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    The stages of a medical appointment:</a:t>
            </a:r>
          </a:p>
          <a:p>
            <a:pPr algn="ctr"/>
            <a:endParaRPr lang="en-US" sz="32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The Clinical Encounter:  Patient Intro.</a:t>
            </a:r>
          </a:p>
          <a:p>
            <a:endParaRPr lang="en-US" sz="1200" dirty="0">
              <a:latin typeface="Elephant" pitchFamily="18" charset="0"/>
            </a:endParaRPr>
          </a:p>
          <a:p>
            <a:r>
              <a:rPr lang="en-US" sz="3200" dirty="0">
                <a:latin typeface="Elephant" pitchFamily="18" charset="0"/>
              </a:rPr>
              <a:t>	          “Your Time to Shine”</a:t>
            </a:r>
          </a:p>
        </p:txBody>
      </p:sp>
      <p:pic>
        <p:nvPicPr>
          <p:cNvPr id="115714" name="Picture 2" descr="http://guardianlv.com/wp-content/uploads/2015/11/7-Reasons-to-Visit-the-Family-Doct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895600"/>
            <a:ext cx="4495800" cy="320674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Aspirations for Individuals with</a:t>
            </a:r>
            <a:r>
              <a:rPr lang="en-US" sz="4400" dirty="0">
                <a:latin typeface="Elephant" pitchFamily="18" charset="0"/>
              </a:rPr>
              <a:t> ID/DD</a:t>
            </a:r>
            <a:r>
              <a:rPr lang="en-US" sz="4400" dirty="0">
                <a:latin typeface="Elephant" pitchFamily="18" charset="0"/>
                <a:ea typeface="+mj-ea"/>
                <a:cs typeface="+mj-cs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lephant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6002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Recreation, Leisure, &amp; Sports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438400"/>
            <a:ext cx="3048507" cy="374816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609600"/>
            <a:ext cx="8991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     The stages of a medical appointment:</a:t>
            </a:r>
          </a:p>
          <a:p>
            <a:endParaRPr lang="en-US" sz="3200" dirty="0">
              <a:latin typeface="Elephant" pitchFamily="18" charset="0"/>
            </a:endParaRPr>
          </a:p>
          <a:p>
            <a:pPr marL="685800" indent="-228600"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The Clinical Encounter: What you </a:t>
            </a:r>
          </a:p>
          <a:p>
            <a:pPr marL="742950" indent="-285750"/>
            <a:r>
              <a:rPr lang="en-US" sz="3200" dirty="0">
                <a:latin typeface="Elephant" pitchFamily="18" charset="0"/>
              </a:rPr>
              <a:t>   will be  asked…  </a:t>
            </a:r>
          </a:p>
        </p:txBody>
      </p:sp>
      <p:pic>
        <p:nvPicPr>
          <p:cNvPr id="116738" name="Picture 2" descr="http://images.wisegeek.com/doctor-with-pati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819400"/>
            <a:ext cx="5105400" cy="340078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533400"/>
            <a:ext cx="8991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       The stages of a medical appointment:</a:t>
            </a:r>
          </a:p>
          <a:p>
            <a:pPr algn="ctr"/>
            <a:endParaRPr lang="en-US" sz="3200" dirty="0">
              <a:latin typeface="Elephant" pitchFamily="18" charset="0"/>
            </a:endParaRPr>
          </a:p>
          <a:p>
            <a:pPr marL="400050" indent="-228600"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The Clinical Encounter: Results &amp; Recommendations </a:t>
            </a:r>
          </a:p>
        </p:txBody>
      </p:sp>
      <p:sp>
        <p:nvSpPr>
          <p:cNvPr id="117762" name="AutoShape 2" descr="https://nuleadership.files.wordpress.com/2010/05/doctor_patient-couple.jpg"/>
          <p:cNvSpPr>
            <a:spLocks noChangeAspect="1" noChangeArrowheads="1"/>
          </p:cNvSpPr>
          <p:nvPr/>
        </p:nvSpPr>
        <p:spPr bwMode="auto">
          <a:xfrm>
            <a:off x="155575" y="-1417638"/>
            <a:ext cx="3933825" cy="29527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819400"/>
            <a:ext cx="4390841" cy="3295788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533400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     The stages of a medical appointment:</a:t>
            </a:r>
          </a:p>
          <a:p>
            <a:pPr algn="ctr"/>
            <a:endParaRPr lang="en-US" sz="3200" dirty="0">
              <a:latin typeface="Elephant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Elephant" pitchFamily="18" charset="0"/>
              </a:rPr>
              <a:t>  The Clinical Encounter: Before you leave</a:t>
            </a:r>
          </a:p>
        </p:txBody>
      </p:sp>
      <p:sp>
        <p:nvSpPr>
          <p:cNvPr id="117762" name="AutoShape 2" descr="https://nuleadership.files.wordpress.com/2010/05/doctor_patient-couple.jpg"/>
          <p:cNvSpPr>
            <a:spLocks noChangeAspect="1" noChangeArrowheads="1"/>
          </p:cNvSpPr>
          <p:nvPr/>
        </p:nvSpPr>
        <p:spPr bwMode="auto">
          <a:xfrm>
            <a:off x="155575" y="-1417638"/>
            <a:ext cx="3933825" cy="29527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8786" name="Picture 2" descr="http://www.officesigncompany.com/images/products/display/office-door-signs-medic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438400"/>
            <a:ext cx="2333625" cy="3838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533400"/>
            <a:ext cx="8991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Conduct Yourself as a Professional:</a:t>
            </a:r>
          </a:p>
          <a:p>
            <a:pPr algn="ctr"/>
            <a:endParaRPr lang="en-US" sz="3200" dirty="0">
              <a:latin typeface="Elephant" pitchFamily="18" charset="0"/>
            </a:endParaRPr>
          </a:p>
          <a:p>
            <a:r>
              <a:rPr lang="en-US" sz="3200" dirty="0">
                <a:latin typeface="Elephant" pitchFamily="18" charset="0"/>
              </a:rPr>
              <a:t>  </a:t>
            </a:r>
          </a:p>
          <a:p>
            <a:r>
              <a:rPr lang="en-US" sz="3200" dirty="0">
                <a:latin typeface="Elephant" pitchFamily="18" charset="0"/>
              </a:rPr>
              <a:t> 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590800"/>
            <a:ext cx="18097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ttp://images.costumesgalore.net/products/66/1-2/adult-zoot-suit-costu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676400"/>
            <a:ext cx="2686050" cy="3838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533400"/>
            <a:ext cx="8991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Conduct Yourself as a Professional:</a:t>
            </a:r>
          </a:p>
          <a:p>
            <a:pPr algn="ctr"/>
            <a:endParaRPr lang="en-US" sz="3200" dirty="0">
              <a:latin typeface="Elephant" pitchFamily="18" charset="0"/>
            </a:endParaRPr>
          </a:p>
          <a:p>
            <a:r>
              <a:rPr lang="en-US" sz="3200" dirty="0">
                <a:latin typeface="Elephant" pitchFamily="18" charset="0"/>
              </a:rPr>
              <a:t>  </a:t>
            </a:r>
          </a:p>
          <a:p>
            <a:r>
              <a:rPr lang="en-US" sz="3200" dirty="0">
                <a:latin typeface="Elephant" pitchFamily="18" charset="0"/>
              </a:rPr>
              <a:t> </a:t>
            </a:r>
          </a:p>
        </p:txBody>
      </p:sp>
      <p:pic>
        <p:nvPicPr>
          <p:cNvPr id="7" name="Picture 5" descr="http://www.jbhworldwide.com/wp-content/uploads/2014/10/url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00200"/>
            <a:ext cx="3588963" cy="28194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pic>
        <p:nvPicPr>
          <p:cNvPr id="9" name="Picture 2" descr="http://images.mydoorsign.com/img/lg/S/Refrain-Cellphone-Engraved-Sign-SE-253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599" y="4267200"/>
            <a:ext cx="4824173" cy="167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533400"/>
            <a:ext cx="8991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latin typeface="Elephant" pitchFamily="18" charset="0"/>
            </a:endParaRPr>
          </a:p>
          <a:p>
            <a:r>
              <a:rPr lang="en-US" sz="3200" dirty="0">
                <a:latin typeface="Elephant" pitchFamily="18" charset="0"/>
              </a:rPr>
              <a:t>      Conduct Yourself as a Professional:</a:t>
            </a:r>
          </a:p>
          <a:p>
            <a:pPr algn="ctr"/>
            <a:endParaRPr lang="en-US" sz="3200" dirty="0">
              <a:latin typeface="Elephant" pitchFamily="18" charset="0"/>
            </a:endParaRPr>
          </a:p>
          <a:p>
            <a:r>
              <a:rPr lang="en-US" sz="3200" dirty="0">
                <a:latin typeface="Elephant" pitchFamily="18" charset="0"/>
              </a:rPr>
              <a:t>  </a:t>
            </a:r>
          </a:p>
          <a:p>
            <a:r>
              <a:rPr lang="en-US" sz="3200" dirty="0">
                <a:latin typeface="Elephant" pitchFamily="18" charset="0"/>
              </a:rPr>
              <a:t> </a:t>
            </a:r>
          </a:p>
        </p:txBody>
      </p:sp>
      <p:pic>
        <p:nvPicPr>
          <p:cNvPr id="119810" name="Picture 2" descr="http://cdn.business2community.com/wp-content/uploads/2013/05/small-business-owners-staying-focus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286000"/>
            <a:ext cx="3533775" cy="2143125"/>
          </a:xfrm>
          <a:prstGeom prst="rect">
            <a:avLst/>
          </a:prstGeom>
          <a:noFill/>
        </p:spPr>
      </p:pic>
      <p:pic>
        <p:nvPicPr>
          <p:cNvPr id="119812" name="Picture 4" descr="http://maymunahkadiri.com/wp-content/uploads/2013/11/alcohol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3048000"/>
            <a:ext cx="1847850" cy="2466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533400"/>
            <a:ext cx="8991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Conduct Yourself as a Professional:</a:t>
            </a:r>
          </a:p>
          <a:p>
            <a:pPr algn="ctr"/>
            <a:endParaRPr lang="en-US" sz="3200" dirty="0">
              <a:latin typeface="Elephant" pitchFamily="18" charset="0"/>
            </a:endParaRPr>
          </a:p>
          <a:p>
            <a:r>
              <a:rPr lang="en-US" sz="3200" dirty="0">
                <a:latin typeface="Elephant" pitchFamily="18" charset="0"/>
              </a:rPr>
              <a:t>  </a:t>
            </a:r>
          </a:p>
          <a:p>
            <a:r>
              <a:rPr lang="en-US" sz="3200" dirty="0">
                <a:latin typeface="Elephant" pitchFamily="18" charset="0"/>
              </a:rPr>
              <a:t> </a:t>
            </a: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676400"/>
            <a:ext cx="30480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2" name="Picture 6" descr="http://www.thequotablecoach.com/wp-content/uploads/2015/10/QC-9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676400"/>
            <a:ext cx="3505200" cy="23182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810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VANDERBILT TOOL KIT</a:t>
            </a:r>
          </a:p>
        </p:txBody>
      </p:sp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676400"/>
            <a:ext cx="5834062" cy="4008752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810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TOOL KIT</a:t>
            </a:r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219200"/>
            <a:ext cx="4876800" cy="4140887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" y="57150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Elephant" pitchFamily="18" charset="0"/>
              </a:rPr>
              <a:t>More like a survival kit   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AutoShape 2" descr="https://amywho1991.files.wordpress.com/2014/03/20140311-200850.jpg"/>
          <p:cNvSpPr>
            <a:spLocks noChangeAspect="1" noChangeArrowheads="1"/>
          </p:cNvSpPr>
          <p:nvPr/>
        </p:nvSpPr>
        <p:spPr bwMode="auto">
          <a:xfrm>
            <a:off x="155575" y="-1836738"/>
            <a:ext cx="3838575" cy="38385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0" y="1047750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Aspirations for Individuals with </a:t>
            </a:r>
            <a:r>
              <a:rPr lang="en-US" sz="4400" dirty="0">
                <a:latin typeface="Elephant" pitchFamily="18" charset="0"/>
              </a:rPr>
              <a:t>ID/DD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lephant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5240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  Retirement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362200"/>
            <a:ext cx="5486400" cy="36576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600200" y="6096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In regards to the patient should you tell the physician… </a:t>
            </a:r>
          </a:p>
        </p:txBody>
      </p:sp>
      <p:pic>
        <p:nvPicPr>
          <p:cNvPr id="126978" name="Picture 2" descr="http://www.ptinr.com/sites/default/files/images/Talking%20to%20your%20doctor%20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905000"/>
            <a:ext cx="4297765" cy="28956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66800" y="5105400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He likes to wear hats.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600200" y="5334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In regards to the patient should you tell the physician… </a:t>
            </a:r>
          </a:p>
        </p:txBody>
      </p:sp>
      <p:pic>
        <p:nvPicPr>
          <p:cNvPr id="126978" name="Picture 2" descr="http://www.ptinr.com/sites/default/files/images/Talking%20to%20your%20doctor%20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752600"/>
            <a:ext cx="4297765" cy="28956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66800" y="49530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He use to like to wear hats, but not so much anymore.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600200" y="6096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In regards to the patient should you tell the physician… </a:t>
            </a:r>
          </a:p>
        </p:txBody>
      </p:sp>
      <p:pic>
        <p:nvPicPr>
          <p:cNvPr id="126978" name="Picture 2" descr="http://www.ptinr.com/sites/default/files/images/Talking%20to%20your%20doctor%20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905000"/>
            <a:ext cx="4410864" cy="29718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219200" y="5181600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He seems to itch all over.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524000" y="8382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In regards to the patient should you tell the physician… </a:t>
            </a:r>
          </a:p>
        </p:txBody>
      </p:sp>
      <p:pic>
        <p:nvPicPr>
          <p:cNvPr id="126978" name="Picture 2" descr="http://www.ptinr.com/sites/default/files/images/Talking%20to%20your%20doctor%20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7002" y="2362200"/>
            <a:ext cx="3845369" cy="25908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90600" y="5181600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She has trouble falling asleep.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524000" y="685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In regards to the patient should you tell the physician… </a:t>
            </a:r>
          </a:p>
        </p:txBody>
      </p:sp>
      <p:pic>
        <p:nvPicPr>
          <p:cNvPr id="126978" name="Picture 2" descr="http://www.ptinr.com/sites/default/files/images/Talking%20to%20your%20doctor%20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2133600"/>
            <a:ext cx="4000171" cy="269509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90600" y="5181600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She has trouble staying asleep.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600200" y="685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In regards to the patient should you tell the physician… </a:t>
            </a:r>
          </a:p>
        </p:txBody>
      </p:sp>
      <p:pic>
        <p:nvPicPr>
          <p:cNvPr id="126978" name="Picture 2" descr="http://www.ptinr.com/sites/default/files/images/Talking%20to%20your%20doctor%20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2286000"/>
            <a:ext cx="3958468" cy="26670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66800" y="5257800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He loves watching basketball.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524000" y="5334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In regards to the patient should you tell the physician… </a:t>
            </a:r>
          </a:p>
        </p:txBody>
      </p:sp>
      <p:pic>
        <p:nvPicPr>
          <p:cNvPr id="126978" name="Picture 2" descr="http://www.ptinr.com/sites/default/files/images/Talking%20to%20your%20doctor%20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057400"/>
            <a:ext cx="3958468" cy="26670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90600" y="5029200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He likes chocolate brownies. 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447800" y="5334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In regards to the patient should you tell the physician… </a:t>
            </a:r>
          </a:p>
        </p:txBody>
      </p:sp>
      <p:pic>
        <p:nvPicPr>
          <p:cNvPr id="126978" name="Picture 2" descr="http://www.ptinr.com/sites/default/files/images/Talking%20to%20your%20doctor%20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057400"/>
            <a:ext cx="3845369" cy="25908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90600" y="4876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She use to like chocolate brownies but not so much anymore.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524000" y="6096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In regards to the patient should you tell the physician… </a:t>
            </a:r>
          </a:p>
        </p:txBody>
      </p:sp>
      <p:pic>
        <p:nvPicPr>
          <p:cNvPr id="126978" name="Picture 2" descr="http://www.ptinr.com/sites/default/files/images/Talking%20to%20your%20doctor%20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981200"/>
            <a:ext cx="4071567" cy="27432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66800" y="50292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She needs two pair of socks to keep his feet warm.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600200" y="685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In regards to the patient should you tell the physician… </a:t>
            </a:r>
          </a:p>
        </p:txBody>
      </p:sp>
      <p:pic>
        <p:nvPicPr>
          <p:cNvPr id="126978" name="Picture 2" descr="http://www.ptinr.com/sites/default/files/images/Talking%20to%20your%20doctor%20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2057400"/>
            <a:ext cx="4071567" cy="27432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90600" y="5105400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He cries without reason.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Aspirations for Individuals with </a:t>
            </a:r>
            <a:r>
              <a:rPr lang="en-US" sz="4400" dirty="0">
                <a:latin typeface="Elephant" pitchFamily="18" charset="0"/>
              </a:rPr>
              <a:t>ID/DD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lephant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6764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Vacations &amp; Travel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362200"/>
            <a:ext cx="6858000" cy="34290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600200" y="5334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In regards to the patient should you tell the physician… </a:t>
            </a:r>
          </a:p>
        </p:txBody>
      </p:sp>
      <p:pic>
        <p:nvPicPr>
          <p:cNvPr id="126978" name="Picture 2" descr="http://www.ptinr.com/sites/default/files/images/Talking%20to%20your%20doctor%20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057400"/>
            <a:ext cx="3958468" cy="26670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90600" y="50292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She has suddenly begun to soil her underwear. 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524000" y="685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In regards to the patient should you tell the physician… </a:t>
            </a:r>
          </a:p>
        </p:txBody>
      </p:sp>
      <p:pic>
        <p:nvPicPr>
          <p:cNvPr id="126978" name="Picture 2" descr="http://www.ptinr.com/sites/default/files/images/Talking%20to%20your%20doctor%20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057400"/>
            <a:ext cx="4071567" cy="27432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7200" y="5105400"/>
            <a:ext cx="830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He recently has begun to fold his socks before putting them in the drawer. 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600200" y="685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In regards to the patient should you tell the physician… </a:t>
            </a:r>
          </a:p>
        </p:txBody>
      </p:sp>
      <p:pic>
        <p:nvPicPr>
          <p:cNvPr id="126978" name="Picture 2" descr="http://www.ptinr.com/sites/default/files/images/Talking%20to%20your%20doctor%20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057400"/>
            <a:ext cx="4000171" cy="269509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90600" y="50292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She recently began to forget the names of friends. 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524000" y="685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In regards to the patient should you tell the physician… </a:t>
            </a:r>
          </a:p>
        </p:txBody>
      </p:sp>
      <p:pic>
        <p:nvPicPr>
          <p:cNvPr id="126978" name="Picture 2" descr="http://www.ptinr.com/sites/default/files/images/Talking%20to%20your%20doctor%20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057400"/>
            <a:ext cx="4685971" cy="3157152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66800" y="5410200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She recently stopped coloring.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524000" y="685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In regards to the patient should you tell the physician… </a:t>
            </a:r>
          </a:p>
        </p:txBody>
      </p:sp>
      <p:pic>
        <p:nvPicPr>
          <p:cNvPr id="126978" name="Picture 2" descr="http://www.ptinr.com/sites/default/files/images/Talking%20to%20your%20doctor%20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057400"/>
            <a:ext cx="4410865" cy="29718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66800" y="5257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He now prefers baths over showers. 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447800" y="8382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itchFamily="18" charset="0"/>
              </a:rPr>
              <a:t>In regards to the patient should you tell the physician… </a:t>
            </a:r>
          </a:p>
        </p:txBody>
      </p:sp>
      <p:pic>
        <p:nvPicPr>
          <p:cNvPr id="126978" name="Picture 2" descr="http://www.ptinr.com/sites/default/files/images/Talking%20to%20your%20doctor%20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2057400"/>
            <a:ext cx="4304971" cy="290045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66800" y="5257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She recently started to talk to herself. 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533400"/>
            <a:ext cx="8991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latin typeface="Elephant" pitchFamily="18" charset="0"/>
            </a:endParaRPr>
          </a:p>
          <a:p>
            <a:pPr algn="ctr"/>
            <a:endParaRPr lang="en-US" sz="3200" dirty="0">
              <a:latin typeface="Elephant" pitchFamily="18" charset="0"/>
            </a:endParaRPr>
          </a:p>
          <a:p>
            <a:r>
              <a:rPr lang="en-US" sz="3200" dirty="0">
                <a:latin typeface="Elephant" pitchFamily="18" charset="0"/>
              </a:rPr>
              <a:t>  </a:t>
            </a:r>
          </a:p>
          <a:p>
            <a:r>
              <a:rPr lang="en-US" sz="3200" dirty="0">
                <a:latin typeface="Elephant" pitchFamily="18" charset="0"/>
              </a:rPr>
              <a:t> </a:t>
            </a:r>
          </a:p>
        </p:txBody>
      </p:sp>
      <p:pic>
        <p:nvPicPr>
          <p:cNvPr id="123906" name="Picture 2" descr="http://static1.squarespace.com/static/54540f90e4b075bd75fdf82e/t/55a52537e4b09a8bb04818d4/1436886329293/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7677150" cy="1466851"/>
          </a:xfrm>
          <a:prstGeom prst="rect">
            <a:avLst/>
          </a:prstGeom>
          <a:noFill/>
        </p:spPr>
      </p:pic>
      <p:sp>
        <p:nvSpPr>
          <p:cNvPr id="123908" name="AutoShape 4" descr="https://www.smartzworld.com/notes/wp-content/uploads/sites/6/2015/05/DSP-LOGO-min.jpg"/>
          <p:cNvSpPr>
            <a:spLocks noChangeAspect="1" noChangeArrowheads="1"/>
          </p:cNvSpPr>
          <p:nvPr/>
        </p:nvSpPr>
        <p:spPr bwMode="auto">
          <a:xfrm>
            <a:off x="155575" y="-1309688"/>
            <a:ext cx="7038975" cy="27432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39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514600"/>
            <a:ext cx="70389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5334000"/>
            <a:ext cx="8991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Doctor’s Significant Partner</a:t>
            </a:r>
          </a:p>
          <a:p>
            <a:pPr algn="ctr"/>
            <a:endParaRPr lang="en-US" sz="3200" dirty="0">
              <a:latin typeface="Elephant" pitchFamily="18" charset="0"/>
            </a:endParaRPr>
          </a:p>
          <a:p>
            <a:r>
              <a:rPr lang="en-US" sz="3200" dirty="0">
                <a:latin typeface="Elephant" pitchFamily="18" charset="0"/>
              </a:rPr>
              <a:t>  </a:t>
            </a:r>
          </a:p>
          <a:p>
            <a:r>
              <a:rPr lang="en-US" sz="3200" dirty="0">
                <a:latin typeface="Elephant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Aspirations for Individuals with</a:t>
            </a:r>
            <a:r>
              <a:rPr lang="en-US" sz="4400" dirty="0">
                <a:latin typeface="Elephant" pitchFamily="18" charset="0"/>
              </a:rPr>
              <a:t> ID/DD</a:t>
            </a:r>
            <a:r>
              <a:rPr lang="en-US" sz="4400" dirty="0">
                <a:latin typeface="Elephant" pitchFamily="18" charset="0"/>
                <a:ea typeface="+mj-ea"/>
                <a:cs typeface="+mj-cs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lephant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4478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Energy and Stamina To Do It All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2362200"/>
            <a:ext cx="2609850" cy="38100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Aspirations for Individuals with ID/DD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lephant" pitchFamily="18" charset="0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828800"/>
            <a:ext cx="7446421" cy="41148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02076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Aspirations for Individuals with</a:t>
            </a:r>
            <a:r>
              <a:rPr lang="en-US" sz="4400" dirty="0">
                <a:latin typeface="Elephant" pitchFamily="18" charset="0"/>
              </a:rPr>
              <a:t> ID/DD</a:t>
            </a:r>
            <a:r>
              <a:rPr lang="en-US" sz="4400" dirty="0">
                <a:latin typeface="Elephant" pitchFamily="18" charset="0"/>
                <a:ea typeface="+mj-ea"/>
                <a:cs typeface="+mj-cs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lephant" pitchFamily="18" charset="0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1447800"/>
            <a:ext cx="7162800" cy="452431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>
                <a:latin typeface="Iskoola Pota" pitchFamily="34" charset="0"/>
                <a:cs typeface="Iskoola Pota" pitchFamily="34" charset="0"/>
              </a:rPr>
              <a:t>  SELF DETERMINATION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latin typeface="Iskoola Pota" pitchFamily="34" charset="0"/>
                <a:cs typeface="Iskoola Pota" pitchFamily="34" charset="0"/>
              </a:rPr>
              <a:t>  JOY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latin typeface="Iskoola Pota" pitchFamily="34" charset="0"/>
                <a:cs typeface="Iskoola Pota" pitchFamily="34" charset="0"/>
              </a:rPr>
              <a:t>  HUMAN CONNECTIONS &amp; FAMILY LIFE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latin typeface="Iskoola Pota" pitchFamily="34" charset="0"/>
                <a:cs typeface="Iskoola Pota" pitchFamily="34" charset="0"/>
              </a:rPr>
              <a:t>  RELATIONSHIPS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latin typeface="Iskoola Pota" pitchFamily="34" charset="0"/>
                <a:cs typeface="Iskoola Pota" pitchFamily="34" charset="0"/>
              </a:rPr>
              <a:t>  OPPORTUNITIES TO EXPRESS YOURSELF, WITH MUSIC &amp; ART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latin typeface="Iskoola Pota" pitchFamily="34" charset="0"/>
                <a:cs typeface="Iskoola Pota" pitchFamily="34" charset="0"/>
              </a:rPr>
              <a:t>  COMMUNITY PARTICIPATION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latin typeface="Iskoola Pota" pitchFamily="34" charset="0"/>
                <a:cs typeface="Iskoola Pota" pitchFamily="34" charset="0"/>
              </a:rPr>
              <a:t>  MEANINGFUL DAY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latin typeface="Iskoola Pota" pitchFamily="34" charset="0"/>
                <a:cs typeface="Iskoola Pota" pitchFamily="34" charset="0"/>
              </a:rPr>
              <a:t>  OPPORTUNITIES FOR NEW EXPERIENCES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latin typeface="Iskoola Pota" pitchFamily="34" charset="0"/>
                <a:cs typeface="Iskoola Pota" pitchFamily="34" charset="0"/>
              </a:rPr>
              <a:t>  TO EXERCISE THEIR SPIRITUALITY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latin typeface="Iskoola Pota" pitchFamily="34" charset="0"/>
                <a:cs typeface="Iskoola Pota" pitchFamily="34" charset="0"/>
              </a:rPr>
              <a:t>  HOBBIES, INTERESTS AND LEARNING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latin typeface="Iskoola Pota" pitchFamily="34" charset="0"/>
                <a:cs typeface="Iskoola Pota" pitchFamily="34" charset="0"/>
              </a:rPr>
              <a:t>  TO FEEL VALUED &amp; NEEDED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latin typeface="Iskoola Pota" pitchFamily="34" charset="0"/>
                <a:cs typeface="Iskoola Pota" pitchFamily="34" charset="0"/>
              </a:rPr>
              <a:t>  REWARDING JOBS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latin typeface="Iskoola Pota" pitchFamily="34" charset="0"/>
                <a:cs typeface="Iskoola Pota" pitchFamily="34" charset="0"/>
              </a:rPr>
              <a:t>  HOME OWNERSHIP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latin typeface="Iskoola Pota" pitchFamily="34" charset="0"/>
                <a:cs typeface="Iskoola Pota" pitchFamily="34" charset="0"/>
              </a:rPr>
              <a:t>  VOTING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latin typeface="Iskoola Pota" pitchFamily="34" charset="0"/>
                <a:cs typeface="Iskoola Pota" pitchFamily="34" charset="0"/>
              </a:rPr>
              <a:t>  RECREATION, LEISURE, SPORTS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latin typeface="Iskoola Pota" pitchFamily="34" charset="0"/>
                <a:cs typeface="Iskoola Pota" pitchFamily="34" charset="0"/>
              </a:rPr>
              <a:t>  RETIREMENT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latin typeface="Iskoola Pota" pitchFamily="34" charset="0"/>
                <a:cs typeface="Iskoola Pota" pitchFamily="34" charset="0"/>
              </a:rPr>
              <a:t>  VACATION &amp; TRAVEL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Elephant" pitchFamily="18" charset="0"/>
              </a:rPr>
              <a:t>  ENERGY AND STAMINA TO DO IT ALL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Image result for burst your bubb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457200"/>
            <a:ext cx="5734050" cy="5734051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066800"/>
            <a:ext cx="762000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r>
              <a:rPr lang="en-US" sz="2800" dirty="0">
                <a:latin typeface="Elephant" pitchFamily="18" charset="0"/>
              </a:rPr>
              <a:t>“When health is absent, wisdom cannot reveal itself, art cannot manifest, strength cannot fight, wealth becomes useless, and intelligence cannot be applied.” </a:t>
            </a:r>
            <a:br>
              <a:rPr lang="en-US" dirty="0"/>
            </a:br>
            <a:r>
              <a:rPr lang="en-US" dirty="0"/>
              <a:t>                                                                                     							                                                  </a:t>
            </a:r>
            <a:r>
              <a:rPr lang="en-US" dirty="0">
                <a:latin typeface="Elephant" pitchFamily="18" charset="0"/>
              </a:rPr>
              <a:t>― </a:t>
            </a:r>
            <a:r>
              <a:rPr lang="en-US" b="1" dirty="0" err="1">
                <a:latin typeface="Elephant" pitchFamily="18" charset="0"/>
              </a:rPr>
              <a:t>Herophilus</a:t>
            </a:r>
            <a:endParaRPr lang="en-US" dirty="0">
              <a:latin typeface="Elephant" pitchFamily="18" charset="0"/>
            </a:endParaRPr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3810000"/>
            <a:ext cx="1872981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0207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lephant" pitchFamily="18" charset="0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02076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TYPICAL DSP ORIENTATION TRAINING TOPICS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lephant" pitchFamily="18" charset="0"/>
              <a:ea typeface="+mj-ea"/>
              <a:cs typeface="+mj-cs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33400" y="1521024"/>
            <a:ext cx="6400470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Elephant" pitchFamily="18" charset="0"/>
                <a:cs typeface="Times New Roman" pitchFamily="18" charset="0"/>
              </a:rPr>
              <a:t>  Overview of ID/DD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lephant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Elephant" pitchFamily="18" charset="0"/>
                <a:cs typeface="Times New Roman" pitchFamily="18" charset="0"/>
              </a:rPr>
              <a:t>  Agency Rules, Policies and Regulations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lephant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Elephant" pitchFamily="18" charset="0"/>
                <a:cs typeface="Times New Roman" pitchFamily="18" charset="0"/>
              </a:rPr>
              <a:t>  History of Institutionalization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lephant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Elephant" pitchFamily="18" charset="0"/>
                <a:cs typeface="Times New Roman" pitchFamily="18" charset="0"/>
              </a:rPr>
              <a:t>  People First Language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lephant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Elephant" pitchFamily="18" charset="0"/>
                <a:cs typeface="Times New Roman" pitchFamily="18" charset="0"/>
              </a:rPr>
              <a:t>  Human Rights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lephant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Elephant" pitchFamily="18" charset="0"/>
                <a:cs typeface="Times New Roman" pitchFamily="18" charset="0"/>
              </a:rPr>
              <a:t>  Person Centered Thinking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lephant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Elephant" pitchFamily="18" charset="0"/>
                <a:cs typeface="Times New Roman" pitchFamily="18" charset="0"/>
              </a:rPr>
              <a:t>  Abuse, Neglect and Mistreatment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lephant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Elephant" pitchFamily="18" charset="0"/>
                <a:cs typeface="Times New Roman" pitchFamily="18" charset="0"/>
              </a:rPr>
              <a:t>  Incident Reporting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lephant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Elephant" pitchFamily="18" charset="0"/>
                <a:cs typeface="Times New Roman" pitchFamily="18" charset="0"/>
              </a:rPr>
              <a:t>  Community Inclusion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lephant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Elephant" pitchFamily="18" charset="0"/>
                <a:cs typeface="Times New Roman" pitchFamily="18" charset="0"/>
              </a:rPr>
              <a:t>  Transportation Safety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lephant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Elephant" pitchFamily="18" charset="0"/>
                <a:cs typeface="Times New Roman" pitchFamily="18" charset="0"/>
              </a:rPr>
              <a:t>  Communication Styles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lephant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Elephant" pitchFamily="18" charset="0"/>
                <a:cs typeface="Times New Roman" pitchFamily="18" charset="0"/>
              </a:rPr>
              <a:t>  Crisis Intervention Strategies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lephant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Elephant" pitchFamily="18" charset="0"/>
                <a:cs typeface="Times New Roman" pitchFamily="18" charset="0"/>
              </a:rPr>
              <a:t>  Ethics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lephant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Elephant" pitchFamily="18" charset="0"/>
                <a:cs typeface="Times New Roman" pitchFamily="18" charset="0"/>
              </a:rPr>
              <a:t>  Interdisciplinary Team Dynamics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lephant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Elephant" pitchFamily="18" charset="0"/>
                <a:cs typeface="Times New Roman" pitchFamily="18" charset="0"/>
              </a:rPr>
              <a:t>  Documentation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lephant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Elephant" pitchFamily="18" charset="0"/>
                <a:cs typeface="Times New Roman" pitchFamily="18" charset="0"/>
              </a:rPr>
              <a:t>  Behavioral Support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lephant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lephant" pitchFamily="18" charset="0"/>
                <a:cs typeface="Times New Roman" pitchFamily="18" charset="0"/>
              </a:rPr>
              <a:t>  Confidentiality and Privacy Issues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Elephant" pitchFamily="18" charset="0"/>
                <a:cs typeface="Arial" pitchFamily="34" charset="0"/>
              </a:rPr>
              <a:t> CPR, First Aid and Seizure Protocols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lephant" pitchFamily="18" charset="0"/>
                <a:cs typeface="Arial" pitchFamily="34" charset="0"/>
              </a:rPr>
              <a:t>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362200"/>
            <a:ext cx="47053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33600"/>
            <a:ext cx="4224337" cy="32575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7827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NO MEDICAL SCHOOL FOR DSP’s</a:t>
            </a:r>
          </a:p>
          <a:p>
            <a:pPr lvl="0" algn="ctr">
              <a:spcBef>
                <a:spcPct val="0"/>
              </a:spcBef>
            </a:pPr>
            <a:endParaRPr lang="en-US" sz="4400" dirty="0">
              <a:latin typeface="Elephant" pitchFamily="18" charset="0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57800" y="5410200"/>
            <a:ext cx="33528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r>
              <a:rPr lang="en-US" sz="1400" dirty="0">
                <a:latin typeface="Elephant" pitchFamily="18" charset="0"/>
              </a:rPr>
              <a:t>Dr. Brooks Jackson</a:t>
            </a:r>
          </a:p>
          <a:p>
            <a:r>
              <a:rPr lang="en-US" sz="1400" dirty="0">
                <a:latin typeface="Elephant" pitchFamily="18" charset="0"/>
              </a:rPr>
              <a:t>Dean Univ. of Iowa Medical School</a:t>
            </a:r>
          </a:p>
        </p:txBody>
      </p:sp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133600"/>
            <a:ext cx="2276475" cy="328107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7827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NO MEDICAL SCHOOL FOR DSP’s</a:t>
            </a:r>
          </a:p>
          <a:p>
            <a:pPr lvl="0" algn="ctr">
              <a:spcBef>
                <a:spcPct val="0"/>
              </a:spcBef>
            </a:pPr>
            <a:endParaRPr lang="en-US" sz="4400" dirty="0">
              <a:latin typeface="Elephant" pitchFamily="18" charset="0"/>
              <a:ea typeface="+mj-ea"/>
              <a:cs typeface="+mj-cs"/>
            </a:endParaRPr>
          </a:p>
        </p:txBody>
      </p:sp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362200"/>
            <a:ext cx="3889673" cy="26670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5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362200"/>
            <a:ext cx="3524250" cy="263821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905000"/>
            <a:ext cx="5486400" cy="450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782762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lvl="0"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200" dirty="0">
                <a:latin typeface="Elephant" pitchFamily="18" charset="0"/>
                <a:ea typeface="+mj-ea"/>
                <a:cs typeface="+mj-cs"/>
              </a:rPr>
              <a:t> WELCOME TO</a:t>
            </a:r>
          </a:p>
          <a:p>
            <a:pPr lvl="0"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200" dirty="0">
                <a:latin typeface="Elephant" pitchFamily="18" charset="0"/>
                <a:ea typeface="+mj-ea"/>
                <a:cs typeface="+mj-cs"/>
              </a:rPr>
              <a:t> DR. RADER’S ABBREVIATED, </a:t>
            </a:r>
          </a:p>
          <a:p>
            <a:pPr lvl="0"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200" dirty="0">
                <a:latin typeface="Elephant" pitchFamily="18" charset="0"/>
                <a:ea typeface="+mj-ea"/>
                <a:cs typeface="+mj-cs"/>
              </a:rPr>
              <a:t>CONDENSED, NO NONSENSE, JUST WHAT YOU NEED</a:t>
            </a:r>
          </a:p>
          <a:p>
            <a:pPr lvl="0"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200" dirty="0">
                <a:latin typeface="Elephant" pitchFamily="18" charset="0"/>
                <a:ea typeface="+mj-ea"/>
                <a:cs typeface="+mj-cs"/>
              </a:rPr>
              <a:t> MEDICAL SCHOOL FOR DSP’s</a:t>
            </a:r>
          </a:p>
          <a:p>
            <a:pPr lvl="0" algn="ctr">
              <a:spcBef>
                <a:spcPct val="0"/>
              </a:spcBef>
            </a:pPr>
            <a:endParaRPr lang="en-US" sz="4400" dirty="0">
              <a:latin typeface="Elephant" pitchFamily="18" charset="0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 rot="236341">
            <a:off x="3515947" y="2632794"/>
            <a:ext cx="2590192" cy="461665"/>
          </a:xfrm>
          <a:prstGeom prst="rect">
            <a:avLst/>
          </a:prstGeom>
          <a:solidFill>
            <a:srgbClr val="B8CF8B"/>
          </a:solidFill>
          <a:ln w="25400">
            <a:solidFill>
              <a:srgbClr val="214F8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DSP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78276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</a:t>
            </a:r>
          </a:p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HEALTH</a:t>
            </a:r>
          </a:p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What Does It Really Mean</a:t>
            </a:r>
          </a:p>
          <a:p>
            <a:pPr lvl="0" algn="ctr">
              <a:spcBef>
                <a:spcPct val="0"/>
              </a:spcBef>
            </a:pPr>
            <a:endParaRPr lang="en-US" sz="4400" dirty="0">
              <a:latin typeface="Elephant" pitchFamily="18" charset="0"/>
              <a:ea typeface="+mj-ea"/>
              <a:cs typeface="+mj-cs"/>
            </a:endParaRP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266700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7827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HEALTH</a:t>
            </a:r>
          </a:p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What Does It Really Mean?</a:t>
            </a:r>
          </a:p>
          <a:p>
            <a:pPr lvl="0" algn="ctr">
              <a:spcBef>
                <a:spcPct val="0"/>
              </a:spcBef>
            </a:pPr>
            <a:endParaRPr lang="en-US" sz="4400" dirty="0">
              <a:latin typeface="Elephant" pitchFamily="18" charset="0"/>
              <a:ea typeface="+mj-ea"/>
              <a:cs typeface="+mj-cs"/>
            </a:endParaRP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828800"/>
            <a:ext cx="2896184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838200" y="4114800"/>
            <a:ext cx="800100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r>
              <a:rPr lang="en-US" sz="2800" dirty="0">
                <a:latin typeface="Elephant" pitchFamily="18" charset="0"/>
              </a:rPr>
              <a:t>“Health is a state of complete physical, mental and social well-being and not merely the absence of disease or infirmity.“</a:t>
            </a:r>
          </a:p>
          <a:p>
            <a:r>
              <a:rPr lang="en-US" sz="2000" dirty="0">
                <a:latin typeface="Elephant" pitchFamily="18" charset="0"/>
              </a:rPr>
              <a:t>						               1948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7827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HEALTH</a:t>
            </a:r>
          </a:p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What Does It Really Mean?</a:t>
            </a:r>
          </a:p>
          <a:p>
            <a:pPr lvl="0" algn="ctr">
              <a:spcBef>
                <a:spcPct val="0"/>
              </a:spcBef>
            </a:pPr>
            <a:endParaRPr lang="en-US" sz="4400" dirty="0">
              <a:latin typeface="Elephant" pitchFamily="18" charset="0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828800"/>
            <a:ext cx="2819400" cy="2299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838200" y="4114800"/>
            <a:ext cx="8001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r>
              <a:rPr lang="en-US" sz="2800" dirty="0">
                <a:latin typeface="Elephant" pitchFamily="18" charset="0"/>
              </a:rPr>
              <a:t>“Health is a resource for everyday life, not the objective of living.  Health is a positive concept emphasizing social and personal resources, as well as physical capacities.”</a:t>
            </a:r>
          </a:p>
          <a:p>
            <a:r>
              <a:rPr lang="en-US" sz="2000" dirty="0">
                <a:latin typeface="Elephant" pitchFamily="18" charset="0"/>
              </a:rPr>
              <a:t>						               1986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Aspirations for Individuals with </a:t>
            </a:r>
            <a:r>
              <a:rPr lang="en-US" sz="4400" dirty="0">
                <a:latin typeface="Elephant" pitchFamily="18" charset="0"/>
              </a:rPr>
              <a:t>ID/DD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lephant" pitchFamily="18" charset="0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2036" y="1828800"/>
            <a:ext cx="7318363" cy="41148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981200"/>
            <a:ext cx="4161393" cy="22717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7827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HEALTH</a:t>
            </a:r>
          </a:p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What Does It Really Mean?</a:t>
            </a:r>
          </a:p>
          <a:p>
            <a:pPr lvl="0" algn="ctr">
              <a:spcBef>
                <a:spcPct val="0"/>
              </a:spcBef>
            </a:pPr>
            <a:endParaRPr lang="en-US" sz="4400" dirty="0">
              <a:latin typeface="Elephant" pitchFamily="18" charset="0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4495800"/>
            <a:ext cx="8001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dirty="0">
                <a:latin typeface="Elephant" pitchFamily="18" charset="0"/>
              </a:rPr>
              <a:t>Health is the ability of a body to adapt to new threats and infirmities </a:t>
            </a:r>
            <a:br>
              <a:rPr lang="en-US" dirty="0"/>
            </a:br>
            <a:endParaRPr lang="en-US" sz="1000" dirty="0">
              <a:latin typeface="Elephant" pitchFamily="18" charset="0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>
                <a:latin typeface="Elephant" pitchFamily="18" charset="0"/>
              </a:rPr>
              <a:t>Health is a resource to support an individuals function in wider society.						               </a:t>
            </a:r>
          </a:p>
          <a:p>
            <a:r>
              <a:rPr lang="en-US" sz="2000" dirty="0">
                <a:latin typeface="Elephant" pitchFamily="18" charset="0"/>
              </a:rPr>
              <a:t>					              </a:t>
            </a:r>
            <a:r>
              <a:rPr lang="en-US" dirty="0">
                <a:latin typeface="Elephant" pitchFamily="18" charset="0"/>
              </a:rPr>
              <a:t>Current Ideology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HEALTH</a:t>
            </a:r>
          </a:p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What Does It Really Mean?</a:t>
            </a:r>
          </a:p>
          <a:p>
            <a:pPr lvl="0" algn="ctr">
              <a:spcBef>
                <a:spcPct val="0"/>
              </a:spcBef>
            </a:pPr>
            <a:endParaRPr lang="en-US" sz="4400" dirty="0">
              <a:latin typeface="Elephant" pitchFamily="18" charset="0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4724400"/>
            <a:ext cx="8001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dirty="0">
                <a:latin typeface="Elephant" pitchFamily="18" charset="0"/>
              </a:rPr>
              <a:t>Physical Health = Body Functions at Peak Performance</a:t>
            </a:r>
            <a:br>
              <a:rPr lang="en-US" dirty="0"/>
            </a:br>
            <a:endParaRPr lang="en-US" sz="1000" dirty="0">
              <a:latin typeface="Elephant" pitchFamily="18" charset="0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>
                <a:latin typeface="Elephant" pitchFamily="18" charset="0"/>
              </a:rPr>
              <a:t>Mental Health = Ability to Enjoy Life &amp; Achieve Balance						               </a:t>
            </a:r>
          </a:p>
          <a:p>
            <a:r>
              <a:rPr lang="en-US" sz="2000" dirty="0">
                <a:latin typeface="Elephant" pitchFamily="18" charset="0"/>
              </a:rPr>
              <a:t>					              </a:t>
            </a: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905000"/>
            <a:ext cx="3352800" cy="2514600"/>
          </a:xfrm>
          <a:prstGeom prst="rect">
            <a:avLst/>
          </a:prstGeom>
          <a:noFill/>
          <a:ln w="4445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04800"/>
            <a:ext cx="8229600" cy="17827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SIGNS &amp; SYMPTOMS</a:t>
            </a:r>
          </a:p>
          <a:p>
            <a:pPr lvl="0" algn="ctr">
              <a:spcBef>
                <a:spcPct val="0"/>
              </a:spcBef>
            </a:pPr>
            <a:endParaRPr lang="en-US" sz="4400" dirty="0">
              <a:latin typeface="Elephant" pitchFamily="18" charset="0"/>
              <a:ea typeface="+mj-ea"/>
              <a:cs typeface="+mj-cs"/>
            </a:endParaRPr>
          </a:p>
        </p:txBody>
      </p:sp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447800"/>
            <a:ext cx="7086600" cy="429577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400" y="304800"/>
            <a:ext cx="8839200" cy="178276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</a:t>
            </a:r>
            <a:r>
              <a:rPr lang="en-US" sz="3500" dirty="0">
                <a:latin typeface="Elephant" pitchFamily="18" charset="0"/>
                <a:ea typeface="+mj-ea"/>
                <a:cs typeface="+mj-cs"/>
              </a:rPr>
              <a:t>DIFFERENCE BETWEEN SYMPTOMS &amp; SIGNS </a:t>
            </a:r>
          </a:p>
          <a:p>
            <a:pPr lvl="0" algn="ctr">
              <a:spcBef>
                <a:spcPct val="0"/>
              </a:spcBef>
            </a:pPr>
            <a:r>
              <a:rPr lang="en-US" sz="3500" dirty="0">
                <a:latin typeface="Elephant" pitchFamily="18" charset="0"/>
                <a:ea typeface="+mj-ea"/>
                <a:cs typeface="+mj-cs"/>
              </a:rPr>
              <a:t>OF A DISEASE</a:t>
            </a:r>
          </a:p>
          <a:p>
            <a:pPr lvl="0" algn="ctr">
              <a:spcBef>
                <a:spcPct val="0"/>
              </a:spcBef>
            </a:pPr>
            <a:endParaRPr lang="en-US" sz="4400" dirty="0">
              <a:latin typeface="Elephant" pitchFamily="18" charset="0"/>
              <a:ea typeface="+mj-ea"/>
              <a:cs typeface="+mj-cs"/>
            </a:endParaRPr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514600"/>
            <a:ext cx="8426724" cy="284797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04800"/>
            <a:ext cx="8229600" cy="17827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WHAT IS A SYNDROME</a:t>
            </a:r>
          </a:p>
          <a:p>
            <a:pPr lvl="0" algn="ctr">
              <a:spcBef>
                <a:spcPct val="0"/>
              </a:spcBef>
            </a:pPr>
            <a:endParaRPr lang="en-US" sz="4400" dirty="0">
              <a:latin typeface="Elephant" pitchFamily="18" charset="0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14500"/>
            <a:ext cx="6096000" cy="34290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4876800"/>
            <a:ext cx="3124200" cy="1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33400"/>
            <a:ext cx="5892800" cy="44196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33400" y="3810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NBA ALL STAR SYNDROME  </a:t>
            </a:r>
          </a:p>
        </p:txBody>
      </p:sp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600200"/>
            <a:ext cx="5715000" cy="38100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810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NBA PLAYERS </a:t>
            </a:r>
          </a:p>
        </p:txBody>
      </p:sp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447800"/>
            <a:ext cx="5105400" cy="2871788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4495800"/>
            <a:ext cx="8229600" cy="155416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 algn="ctr">
              <a:spcBef>
                <a:spcPct val="0"/>
              </a:spcBef>
              <a:buFont typeface="Arial" pitchFamily="34" charset="0"/>
              <a:buChar char="•"/>
            </a:pPr>
            <a:r>
              <a:rPr lang="en-US" sz="2000" dirty="0">
                <a:latin typeface="Elephant" pitchFamily="18" charset="0"/>
                <a:ea typeface="+mj-ea"/>
                <a:cs typeface="+mj-cs"/>
              </a:rPr>
              <a:t>  TALL</a:t>
            </a:r>
          </a:p>
          <a:p>
            <a:pPr lvl="0" algn="ctr">
              <a:spcBef>
                <a:spcPct val="0"/>
              </a:spcBef>
              <a:buFont typeface="Arial" pitchFamily="34" charset="0"/>
              <a:buChar char="•"/>
            </a:pPr>
            <a:r>
              <a:rPr lang="en-US" sz="2000" dirty="0">
                <a:latin typeface="Elephant" pitchFamily="18" charset="0"/>
                <a:ea typeface="+mj-ea"/>
                <a:cs typeface="+mj-cs"/>
              </a:rPr>
              <a:t>  ATHLETIC </a:t>
            </a:r>
          </a:p>
          <a:p>
            <a:pPr lvl="0" algn="ctr">
              <a:spcBef>
                <a:spcPct val="0"/>
              </a:spcBef>
              <a:buFont typeface="Arial" pitchFamily="34" charset="0"/>
              <a:buChar char="•"/>
            </a:pPr>
            <a:r>
              <a:rPr lang="en-US" sz="2000" dirty="0">
                <a:latin typeface="Elephant" pitchFamily="18" charset="0"/>
                <a:ea typeface="+mj-ea"/>
                <a:cs typeface="+mj-cs"/>
              </a:rPr>
              <a:t> AFRICAN AMERICAN</a:t>
            </a:r>
          </a:p>
          <a:p>
            <a:pPr lvl="0" algn="ctr">
              <a:spcBef>
                <a:spcPct val="0"/>
              </a:spcBef>
              <a:buFont typeface="Arial" pitchFamily="34" charset="0"/>
              <a:buChar char="•"/>
            </a:pPr>
            <a:r>
              <a:rPr lang="en-US" sz="2000" dirty="0">
                <a:latin typeface="Elephant" pitchFamily="18" charset="0"/>
                <a:ea typeface="+mj-ea"/>
                <a:cs typeface="+mj-cs"/>
              </a:rPr>
              <a:t>  HIGHLY PAID</a:t>
            </a:r>
          </a:p>
          <a:p>
            <a:pPr lvl="0" algn="ctr">
              <a:spcBef>
                <a:spcPct val="0"/>
              </a:spcBef>
              <a:buFont typeface="Arial" pitchFamily="34" charset="0"/>
              <a:buChar char="•"/>
            </a:pPr>
            <a:r>
              <a:rPr lang="en-US" sz="2000" dirty="0">
                <a:latin typeface="Elephant" pitchFamily="18" charset="0"/>
                <a:ea typeface="+mj-ea"/>
                <a:cs typeface="+mj-cs"/>
              </a:rPr>
              <a:t>  CELEBRITY STATUS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AutoShape 2" descr="https://mail.epbfi.com/service/home/~/?auth=co&amp;id=290884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828" name="AutoShape 4" descr="https://mail.epbfi.com/service/home/~/?auth=co&amp;id=290884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295400"/>
            <a:ext cx="2667000" cy="374030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4800" y="3810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 NBA PLAYER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5303838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000" dirty="0">
                <a:latin typeface="Elephant" pitchFamily="18" charset="0"/>
                <a:ea typeface="+mj-ea"/>
                <a:cs typeface="+mj-cs"/>
              </a:rPr>
              <a:t>Then along comes a short guy and blows the NBA player criteria (syndrome)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810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NBA PLAYER </a:t>
            </a:r>
          </a:p>
        </p:txBody>
      </p:sp>
      <p:pic>
        <p:nvPicPr>
          <p:cNvPr id="2048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371600"/>
            <a:ext cx="5948362" cy="3357309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49530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000" dirty="0">
                <a:latin typeface="Elephant" pitchFamily="18" charset="0"/>
                <a:ea typeface="+mj-ea"/>
                <a:cs typeface="+mj-cs"/>
              </a:rPr>
              <a:t>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5303838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000" dirty="0">
                <a:latin typeface="Elephant" pitchFamily="18" charset="0"/>
                <a:ea typeface="+mj-ea"/>
                <a:cs typeface="+mj-cs"/>
              </a:rPr>
              <a:t>Then along comes a white guy and blows the NBA player criteria (syndrome)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Aspirations for Individuals with </a:t>
            </a:r>
            <a:r>
              <a:rPr lang="en-US" sz="4400" dirty="0">
                <a:latin typeface="Elephant" pitchFamily="18" charset="0"/>
              </a:rPr>
              <a:t>ID/DD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lephant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8288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lephant" pitchFamily="18" charset="0"/>
              </a:rPr>
              <a:t>Human Connections &amp; Family Life</a:t>
            </a:r>
          </a:p>
        </p:txBody>
      </p:sp>
      <p:pic>
        <p:nvPicPr>
          <p:cNvPr id="12290" name="Picture 2" descr="Image result for Human Connections, Family Lif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667000"/>
            <a:ext cx="5695950" cy="320528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3000"/>
            <a:ext cx="7222079" cy="41338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DISEASE TYPES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4478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endParaRPr lang="en-US" sz="3200" dirty="0">
              <a:latin typeface="Elephant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2192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Genetic Disorder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981200"/>
            <a:ext cx="3962400" cy="417438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2954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endParaRPr lang="en-US" sz="3200" dirty="0">
              <a:latin typeface="Elephant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DISEASE TYPES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9144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Inherited Disease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905000"/>
            <a:ext cx="4648200" cy="4358979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9906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Environmental Disease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DISEASE TYPES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057400"/>
            <a:ext cx="5848350" cy="3943459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DISEASE TYPES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10668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Lifestyle Diseases</a:t>
            </a:r>
          </a:p>
        </p:txBody>
      </p:sp>
      <p:sp>
        <p:nvSpPr>
          <p:cNvPr id="12290" name="AutoShape 2" descr="https://mail.epbfi.com/service/home/~/?auth=co&amp;id=290122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981200"/>
            <a:ext cx="5588000" cy="41910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DISEASE TYPES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9906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Rare Diseases</a:t>
            </a: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057400"/>
            <a:ext cx="5486400" cy="41148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DISEASE TYPES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9144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Rare Diseases</a:t>
            </a:r>
          </a:p>
        </p:txBody>
      </p:sp>
      <p:sp>
        <p:nvSpPr>
          <p:cNvPr id="140290" name="AutoShape 2" descr="https://mail.epbfi.com/service/home/~/?auth=co&amp;id=290386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905000"/>
            <a:ext cx="6629400" cy="40387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685800"/>
            <a:ext cx="5024438" cy="5162956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2286000"/>
            <a:ext cx="2462213" cy="344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DISEASES COME IN THREE FLAVORS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DISEASES COME IN THREE FLAVORS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14400"/>
            <a:ext cx="109029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2400" y="19812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 ACUTE</a:t>
            </a: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2743200"/>
            <a:ext cx="4800600" cy="320331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Aspirations for Individuals with </a:t>
            </a:r>
            <a:r>
              <a:rPr lang="en-US" sz="4400" dirty="0">
                <a:latin typeface="Elephant" pitchFamily="18" charset="0"/>
              </a:rPr>
              <a:t>ID/DD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lephant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6764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Relationships</a:t>
            </a: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438400"/>
            <a:ext cx="5340154" cy="351282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DISEASES COME IN THREE FLAVORS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14400"/>
            <a:ext cx="109029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2400" y="19050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CHRONIC</a:t>
            </a:r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2819400"/>
            <a:ext cx="4954249" cy="3296828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0574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ACUTE    ON  CHRONIC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DISEASES COME IN THREE FLAVORS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38200"/>
            <a:ext cx="109029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895600"/>
            <a:ext cx="5619750" cy="33337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DISEASE PRESENTATIONS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2057400"/>
            <a:ext cx="86868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2800" dirty="0">
                <a:latin typeface="Elephant" pitchFamily="18" charset="0"/>
              </a:rPr>
              <a:t>THE EASY, THE NOT SO EASY &amp; THE VIIRTUALLY IMPOSSIBLE  </a:t>
            </a:r>
          </a:p>
        </p:txBody>
      </p:sp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505200"/>
            <a:ext cx="2521613" cy="272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429000"/>
            <a:ext cx="1295400" cy="269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438400" y="60198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Elephant" pitchFamily="18" charset="0"/>
              </a:rPr>
              <a:t>TYPICAL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6800" y="60198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Elephant" pitchFamily="18" charset="0"/>
              </a:rPr>
              <a:t>ATYPICAL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>
                <a:latin typeface="Elephant" pitchFamily="18" charset="0"/>
                <a:ea typeface="+mj-ea"/>
                <a:cs typeface="+mj-cs"/>
              </a:rPr>
              <a:t> DISEASE PRESENTATIONS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9050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  </a:t>
            </a:r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971800"/>
            <a:ext cx="2971800" cy="29718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8600" y="16764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Elephant" pitchFamily="18" charset="0"/>
              </a:rPr>
              <a:t>TYPICAL</a:t>
            </a:r>
            <a:r>
              <a:rPr lang="en-US" sz="2000" dirty="0">
                <a:latin typeface="Elephant" pitchFamily="18" charset="0"/>
              </a:rPr>
              <a:t> PRESENTATION OF A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Elephant" pitchFamily="18" charset="0"/>
              </a:rPr>
              <a:t>TYPICAL</a:t>
            </a:r>
            <a:r>
              <a:rPr lang="en-US" sz="2000" dirty="0">
                <a:latin typeface="Elephant" pitchFamily="18" charset="0"/>
              </a:rPr>
              <a:t>  CONDITION </a:t>
            </a:r>
          </a:p>
        </p:txBody>
      </p:sp>
      <p:sp>
        <p:nvSpPr>
          <p:cNvPr id="6" name="Rectangle 5"/>
          <p:cNvSpPr/>
          <p:nvPr/>
        </p:nvSpPr>
        <p:spPr>
          <a:xfrm>
            <a:off x="2133600" y="2514600"/>
            <a:ext cx="5247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Elephant" pitchFamily="18" charset="0"/>
              </a:rPr>
              <a:t>"Feels like an elephant is sitting on my chest"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2800" y="6096000"/>
            <a:ext cx="2391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Elephant" pitchFamily="18" charset="0"/>
              </a:rPr>
              <a:t> HEART ATTACK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>
                <a:latin typeface="Elephant" pitchFamily="18" charset="0"/>
                <a:ea typeface="+mj-ea"/>
                <a:cs typeface="+mj-cs"/>
              </a:rPr>
              <a:t> DISEASE PRESENTATIONS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9050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  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16764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Elephant" pitchFamily="18" charset="0"/>
              </a:rPr>
              <a:t>ATYPICAL</a:t>
            </a:r>
            <a:r>
              <a:rPr lang="en-US" sz="2000" dirty="0">
                <a:latin typeface="Elephant" pitchFamily="18" charset="0"/>
              </a:rPr>
              <a:t> PRESENTATION OF A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Elephant" pitchFamily="18" charset="0"/>
              </a:rPr>
              <a:t>TYPICAL</a:t>
            </a:r>
            <a:r>
              <a:rPr lang="en-US" sz="2000" dirty="0">
                <a:latin typeface="Elephant" pitchFamily="18" charset="0"/>
              </a:rPr>
              <a:t>  CONDITION </a:t>
            </a:r>
          </a:p>
        </p:txBody>
      </p:sp>
      <p:sp>
        <p:nvSpPr>
          <p:cNvPr id="6" name="Rectangle 5"/>
          <p:cNvSpPr/>
          <p:nvPr/>
        </p:nvSpPr>
        <p:spPr>
          <a:xfrm>
            <a:off x="1295400" y="2514600"/>
            <a:ext cx="685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Elephant" pitchFamily="18" charset="0"/>
              </a:rPr>
              <a:t>“Suddenly I felt this terrible pain in my jaw”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2800" y="5867400"/>
            <a:ext cx="2333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Elephant" pitchFamily="18" charset="0"/>
              </a:rPr>
              <a:t>HEART ATTACK</a:t>
            </a:r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3200400"/>
            <a:ext cx="2438400" cy="24384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>
                <a:latin typeface="Elephant" pitchFamily="18" charset="0"/>
                <a:ea typeface="+mj-ea"/>
                <a:cs typeface="+mj-cs"/>
              </a:rPr>
              <a:t> DISEASE PRESENTATIONS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9050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  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16764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Elephant" pitchFamily="18" charset="0"/>
              </a:rPr>
              <a:t>TYPICAL</a:t>
            </a:r>
            <a:r>
              <a:rPr lang="en-US" sz="2000" dirty="0">
                <a:latin typeface="Elephant" pitchFamily="18" charset="0"/>
              </a:rPr>
              <a:t> PRESENTATION OF A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Elephant" pitchFamily="18" charset="0"/>
              </a:rPr>
              <a:t>ATYPICAL</a:t>
            </a:r>
            <a:r>
              <a:rPr lang="en-US" sz="2000" dirty="0">
                <a:latin typeface="Elephant" pitchFamily="18" charset="0"/>
              </a:rPr>
              <a:t>  CONDITION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0" y="2667000"/>
            <a:ext cx="5928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Elephant" pitchFamily="18" charset="0"/>
              </a:rPr>
              <a:t>“Geez my right shoulder is killing me”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2800" y="5791200"/>
            <a:ext cx="2372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Elephant" pitchFamily="18" charset="0"/>
              </a:rPr>
              <a:t>LIVER DISEASE</a:t>
            </a:r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3352800"/>
            <a:ext cx="3305175" cy="2199444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>
                <a:latin typeface="Elephant" pitchFamily="18" charset="0"/>
                <a:ea typeface="+mj-ea"/>
                <a:cs typeface="+mj-cs"/>
              </a:rPr>
              <a:t> DISEASE PRESENTATIONS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9050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  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16764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Elephant" pitchFamily="18" charset="0"/>
              </a:rPr>
              <a:t>ATYPICAL</a:t>
            </a:r>
            <a:r>
              <a:rPr lang="en-US" sz="2000" dirty="0">
                <a:latin typeface="Elephant" pitchFamily="18" charset="0"/>
              </a:rPr>
              <a:t> PRESENTATION OF A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Elephant" pitchFamily="18" charset="0"/>
              </a:rPr>
              <a:t>ATYPICAL</a:t>
            </a:r>
            <a:r>
              <a:rPr lang="en-US" sz="2000" dirty="0">
                <a:latin typeface="Elephant" pitchFamily="18" charset="0"/>
              </a:rPr>
              <a:t>  CONDITION 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" y="2667000"/>
            <a:ext cx="853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Elephant" pitchFamily="18" charset="0"/>
              </a:rPr>
              <a:t>“Seems like every time I take a hot bath my vision is blurry.”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2743200" y="5943600"/>
            <a:ext cx="3471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Elephant" pitchFamily="18" charset="0"/>
              </a:rPr>
              <a:t>MULTIPLE   SCLEROSIS</a:t>
            </a: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3276600"/>
            <a:ext cx="3324225" cy="249500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6488" y="633413"/>
            <a:ext cx="4391025" cy="559117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AutoShape 2" descr="https://mail.epbfi.com/service/home/~/?auth=co&amp;id=290384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371600"/>
            <a:ext cx="6635599" cy="3962400"/>
          </a:xfrm>
          <a:prstGeom prst="rect">
            <a:avLst/>
          </a:prstGeom>
          <a:noFill/>
          <a:ln w="476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838200"/>
            <a:ext cx="6692258" cy="5024438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Aspirations for Individuals with</a:t>
            </a:r>
            <a:r>
              <a:rPr lang="en-US" sz="4400" dirty="0">
                <a:latin typeface="Elephant" pitchFamily="18" charset="0"/>
              </a:rPr>
              <a:t> ID/DD</a:t>
            </a:r>
            <a:r>
              <a:rPr lang="en-US" sz="4400" dirty="0">
                <a:latin typeface="Elephant" pitchFamily="18" charset="0"/>
                <a:ea typeface="+mj-ea"/>
                <a:cs typeface="+mj-cs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lephant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676400"/>
            <a:ext cx="86868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 Opportunities to Express Yourself </a:t>
            </a:r>
          </a:p>
          <a:p>
            <a:pPr algn="ctr"/>
            <a:r>
              <a:rPr lang="en-US" sz="3200" dirty="0">
                <a:latin typeface="Elephant" pitchFamily="18" charset="0"/>
              </a:rPr>
              <a:t>with Music, Art, etc. </a:t>
            </a:r>
          </a:p>
        </p:txBody>
      </p:sp>
      <p:pic>
        <p:nvPicPr>
          <p:cNvPr id="17410" name="Picture 2" descr="Image result for Opportunities to Express Yourself, Music, Art, etc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971800"/>
            <a:ext cx="5938873" cy="29146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838200"/>
            <a:ext cx="6915150" cy="528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676400"/>
            <a:ext cx="4210280" cy="2588542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38200" y="457200"/>
            <a:ext cx="769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Elephant" pitchFamily="18" charset="0"/>
              </a:rPr>
              <a:t>DIAGNOSIS AND TREATMENT: NOT AS SIMPLE AS IT SEEMS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4495800"/>
            <a:ext cx="4953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400" dirty="0"/>
              <a:t> </a:t>
            </a:r>
            <a:r>
              <a:rPr lang="en-US" sz="1400" dirty="0">
                <a:latin typeface="Elephant" pitchFamily="18" charset="0"/>
              </a:rPr>
              <a:t>There are 12,420 DIFFERENT DISEASES, CONDITIONS, DISORDERS</a:t>
            </a:r>
          </a:p>
          <a:p>
            <a:endParaRPr lang="en-US" sz="1400" dirty="0">
              <a:latin typeface="Elephant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sz="1400" dirty="0">
                <a:latin typeface="Elephant" pitchFamily="18" charset="0"/>
              </a:rPr>
              <a:t>There are 1,453 MEDICATIONS TO SELECT FROM</a:t>
            </a:r>
          </a:p>
          <a:p>
            <a:endParaRPr lang="en-US" sz="1400" dirty="0">
              <a:latin typeface="Elephant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sz="1400" dirty="0">
                <a:latin typeface="Elephant" pitchFamily="18" charset="0"/>
              </a:rPr>
              <a:t>There are 2,180 DIFFERENT  TESTS, PROCEDURES AND IMAGES TO EVALUATE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95400"/>
            <a:ext cx="6400800" cy="48131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BARRIERS TO CARE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BARRIERS TO CARE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143000"/>
            <a:ext cx="8686800" cy="7232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Physician Reluctance </a:t>
            </a: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981200"/>
            <a:ext cx="2857500" cy="42862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Image result for medical reimbursem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9591" y="2381250"/>
            <a:ext cx="5604184" cy="35052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28600" y="1219200"/>
            <a:ext cx="8686800" cy="7232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Reimbursement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BARRIERS TO CARE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219200"/>
            <a:ext cx="8686800" cy="7232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Time Constraints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BARRIERS TO CARE</a:t>
            </a:r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362200"/>
            <a:ext cx="6096000" cy="34290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BARRIERS TO CARE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219200"/>
            <a:ext cx="8686800" cy="7232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ADA Non Compliance 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057400"/>
            <a:ext cx="3124200" cy="4192401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BARRIERS TO CARE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1143000"/>
            <a:ext cx="8686800" cy="7232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Culture of the Office, Clinic or Practice</a:t>
            </a:r>
          </a:p>
        </p:txBody>
      </p:sp>
      <p:sp>
        <p:nvSpPr>
          <p:cNvPr id="130050" name="AutoShape 2" descr="https://mail.epbfi.com/service/home/~/?auth=co&amp;id=290243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133600"/>
            <a:ext cx="5131313" cy="38100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BARRIERS TO CARE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143000"/>
            <a:ext cx="8686800" cy="7232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Transportation</a:t>
            </a:r>
          </a:p>
        </p:txBody>
      </p:sp>
      <p:pic>
        <p:nvPicPr>
          <p:cNvPr id="1290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286000"/>
            <a:ext cx="5372100" cy="35814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BARRIERS TO CARE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143000"/>
            <a:ext cx="8686800" cy="7232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Non Compliant Patients</a:t>
            </a:r>
          </a:p>
        </p:txBody>
      </p:sp>
      <p:pic>
        <p:nvPicPr>
          <p:cNvPr id="1280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362200"/>
            <a:ext cx="5426706" cy="36576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Aspirations for Individuals with </a:t>
            </a:r>
            <a:r>
              <a:rPr lang="en-US" sz="4400" dirty="0">
                <a:latin typeface="Elephant" pitchFamily="18" charset="0"/>
              </a:rPr>
              <a:t>ID/DD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lephant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6002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Community Participation</a:t>
            </a: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590800"/>
            <a:ext cx="4876800" cy="36576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BARRIERS TO CARE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143000"/>
            <a:ext cx="8686800" cy="7232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Staff Indifference</a:t>
            </a:r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2133600"/>
            <a:ext cx="3124200" cy="41656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BARRIERS TO CARE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143000"/>
            <a:ext cx="8686800" cy="7232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Healthcare Transition</a:t>
            </a:r>
          </a:p>
        </p:txBody>
      </p:sp>
      <p:pic>
        <p:nvPicPr>
          <p:cNvPr id="1259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286000"/>
            <a:ext cx="4953000" cy="37147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BARRIERS TO CARE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143000"/>
            <a:ext cx="86868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100" dirty="0">
                <a:latin typeface="Elephant" pitchFamily="18" charset="0"/>
              </a:rPr>
              <a:t>Incomplete &amp; Inaccurate Medical Records</a:t>
            </a:r>
          </a:p>
        </p:txBody>
      </p:sp>
      <p:sp>
        <p:nvSpPr>
          <p:cNvPr id="124930" name="AutoShape 2" descr="https://mail.epbfi.com/service/home/~/?auth=co&amp;id=290249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057400"/>
            <a:ext cx="5410200" cy="40576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362200"/>
            <a:ext cx="6821714" cy="35814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1143000"/>
            <a:ext cx="8686800" cy="7232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Hiding Behind HIPAA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BARRIERS TO CARE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AutoShape 2" descr="https://mail.epbfi.com/service/home/~/?auth=co&amp;id=290868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0"/>
            <a:ext cx="7366000" cy="36830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3810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MYTHBUSTERS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BARRIERS TO CARE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143000"/>
            <a:ext cx="8686800" cy="7232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Communicating Pain</a:t>
            </a:r>
          </a:p>
        </p:txBody>
      </p:sp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209800"/>
            <a:ext cx="5791200" cy="3851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810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endParaRPr lang="en-US" sz="3600" dirty="0">
              <a:latin typeface="Elephant" pitchFamily="18" charset="0"/>
              <a:ea typeface="+mj-ea"/>
              <a:cs typeface="+mj-cs"/>
            </a:endParaRPr>
          </a:p>
        </p:txBody>
      </p:sp>
      <p:sp>
        <p:nvSpPr>
          <p:cNvPr id="190466" name="AutoShape 2" descr="https://mail.epbfi.com/service/home/~/?auth=co&amp;id=290871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11430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Words that Describe Types of Pain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WORDS TO DESCRIBE PAIN</a:t>
            </a:r>
          </a:p>
        </p:txBody>
      </p:sp>
      <p:pic>
        <p:nvPicPr>
          <p:cNvPr id="1904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905000"/>
            <a:ext cx="5116136" cy="4633987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810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NON VERBAL PAIN SCALE</a:t>
            </a:r>
          </a:p>
        </p:txBody>
      </p:sp>
      <p:pic>
        <p:nvPicPr>
          <p:cNvPr id="1894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295400"/>
            <a:ext cx="4343400" cy="518493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1285875"/>
            <a:ext cx="7143750" cy="42862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810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FACIAL EXPRESSIONS</a:t>
            </a:r>
          </a:p>
        </p:txBody>
      </p:sp>
      <p:pic>
        <p:nvPicPr>
          <p:cNvPr id="1884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47800"/>
            <a:ext cx="5895975" cy="476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Aspirations for Individuals with</a:t>
            </a:r>
            <a:r>
              <a:rPr lang="en-US" sz="4400" dirty="0">
                <a:latin typeface="Elephant" pitchFamily="18" charset="0"/>
              </a:rPr>
              <a:t> ID/DD</a:t>
            </a:r>
            <a:r>
              <a:rPr lang="en-US" sz="4400" dirty="0">
                <a:latin typeface="Elephant" pitchFamily="18" charset="0"/>
                <a:ea typeface="+mj-ea"/>
                <a:cs typeface="+mj-cs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lephant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6002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  Meaningful Day</a:t>
            </a: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514600"/>
            <a:ext cx="7162800" cy="35814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04800" y="3810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EMOTIONS CHART</a:t>
            </a:r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219200"/>
            <a:ext cx="4038600" cy="5248077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 descr="https://mail.epbfi.com/service/home/~/?auth=co&amp;id=290800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057400"/>
            <a:ext cx="7620000" cy="39624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2400" y="1143000"/>
            <a:ext cx="8686800" cy="7848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600" dirty="0">
                <a:latin typeface="Elephant" pitchFamily="18" charset="0"/>
              </a:rPr>
              <a:t>Diagnostic Overshadowing 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BARRIERS TO CARE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066800"/>
            <a:ext cx="8229600" cy="762000"/>
          </a:xfrm>
          <a:prstGeom prst="rect">
            <a:avLst/>
          </a:prstGeom>
          <a:solidFill>
            <a:srgbClr val="FFFF00"/>
          </a:solidFill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Diagnostic Challenges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BARRIERS TO CARE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286000"/>
            <a:ext cx="6827756" cy="3946847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43000"/>
            <a:ext cx="7997619" cy="45053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FATAL FIVE</a:t>
            </a:r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286000"/>
            <a:ext cx="4876800" cy="36576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4800" y="10668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066800"/>
            <a:ext cx="86868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2800" dirty="0">
                <a:latin typeface="Elephant" pitchFamily="18" charset="0"/>
              </a:rPr>
              <a:t>“Most prevalent preventable causes of death in people with ID/DD living in the community” 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FATAL FIVE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10668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Seizures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981200"/>
            <a:ext cx="762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FATAL FIVE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14478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Dehydration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14600"/>
            <a:ext cx="5715000" cy="300037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FATAL FIVE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12192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Aspiration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209800"/>
            <a:ext cx="5648325" cy="376310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FATAL FIVE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1143000"/>
            <a:ext cx="86868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4000" dirty="0">
                <a:latin typeface="Elephant" pitchFamily="18" charset="0"/>
              </a:rPr>
              <a:t>GERD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209800"/>
            <a:ext cx="607695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FATAL FIVE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209800"/>
            <a:ext cx="49530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4800" y="12954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Bowel Obstruction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Aspirations for Individuals with </a:t>
            </a:r>
            <a:r>
              <a:rPr lang="en-US" sz="4400" dirty="0">
                <a:latin typeface="Elephant" pitchFamily="18" charset="0"/>
              </a:rPr>
              <a:t>ID/DD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lephant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5240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Elephant" pitchFamily="18" charset="0"/>
            </a:endParaRPr>
          </a:p>
          <a:p>
            <a:pPr algn="ctr"/>
            <a:r>
              <a:rPr lang="en-US" sz="3200" dirty="0">
                <a:latin typeface="Elephant" pitchFamily="18" charset="0"/>
              </a:rPr>
              <a:t>Opportunities for New Experiences </a:t>
            </a: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514600"/>
            <a:ext cx="4991100" cy="37433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14500"/>
            <a:ext cx="6096000" cy="34290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153400" cy="12192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ORAL HEALTH DISGRACE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295400"/>
            <a:ext cx="4800600" cy="48006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ORAL SYSTEMIC LINK 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 descr="https://mail.epbfi.com/service/home/~/?auth=co&amp;id=290784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654629"/>
            <a:ext cx="4876800" cy="4528456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ORAL SYSTEMIC CONNECTION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DENTAL CUBICLE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600200"/>
            <a:ext cx="2819400" cy="420795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447800"/>
            <a:ext cx="5618459" cy="4227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4800" y="4572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DESENSITIZATION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TELL - SHOW-DO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 w="476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28600"/>
            <a:ext cx="8229600" cy="16764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 IMMOBILIZATION </a:t>
            </a:r>
          </a:p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&amp; </a:t>
            </a:r>
          </a:p>
          <a:p>
            <a:pPr lvl="0" algn="ctr">
              <a:spcBef>
                <a:spcPct val="0"/>
              </a:spcBef>
            </a:pPr>
            <a:r>
              <a:rPr lang="en-US" sz="4400" dirty="0">
                <a:latin typeface="Elephant" pitchFamily="18" charset="0"/>
                <a:ea typeface="+mj-ea"/>
                <a:cs typeface="+mj-cs"/>
              </a:rPr>
              <a:t>STABILIZATION </a:t>
            </a:r>
          </a:p>
        </p:txBody>
      </p:sp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057400"/>
            <a:ext cx="3429000" cy="4114799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99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57400"/>
            <a:ext cx="3791415" cy="41148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MOM HOLDING </a:t>
            </a:r>
          </a:p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BABY FOR SHOT</a:t>
            </a: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447800"/>
            <a:ext cx="7315200" cy="48768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048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PARENTS HOLDING CHILD FOR  DENTAL EXAM </a:t>
            </a: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676400"/>
            <a:ext cx="6629400" cy="44196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28600"/>
            <a:ext cx="8229600" cy="15541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latin typeface="Elephant" pitchFamily="18" charset="0"/>
                <a:ea typeface="+mj-ea"/>
                <a:cs typeface="+mj-cs"/>
              </a:rPr>
              <a:t> HOLDING CHILD IN EMERGENCY ROOM</a:t>
            </a: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76400"/>
            <a:ext cx="6667500" cy="448627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1398</TotalTime>
  <Words>2288</Words>
  <Application>Microsoft Office PowerPoint</Application>
  <PresentationFormat>On-screen Show (4:3)</PresentationFormat>
  <Paragraphs>604</Paragraphs>
  <Slides>186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186</vt:i4>
      </vt:variant>
    </vt:vector>
  </HeadingPairs>
  <TitlesOfParts>
    <vt:vector size="193" baseType="lpstr">
      <vt:lpstr>Arial</vt:lpstr>
      <vt:lpstr>Arial Black</vt:lpstr>
      <vt:lpstr>Calibri</vt:lpstr>
      <vt:lpstr>Elephant</vt:lpstr>
      <vt:lpstr>Iskoola Pota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A Word About A Word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sjenkins</dc:creator>
  <cp:lastModifiedBy>Elizabeth Puls</cp:lastModifiedBy>
  <cp:revision>128</cp:revision>
  <dcterms:created xsi:type="dcterms:W3CDTF">2016-09-19T17:19:35Z</dcterms:created>
  <dcterms:modified xsi:type="dcterms:W3CDTF">2019-11-04T14:59:40Z</dcterms:modified>
</cp:coreProperties>
</file>